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 id="2147483734" r:id="rId2"/>
    <p:sldMasterId id="2147483739" r:id="rId3"/>
    <p:sldMasterId id="2147483744" r:id="rId4"/>
  </p:sldMasterIdLst>
  <p:notesMasterIdLst>
    <p:notesMasterId r:id="rId46"/>
  </p:notesMasterIdLst>
  <p:handoutMasterIdLst>
    <p:handoutMasterId r:id="rId47"/>
  </p:handoutMasterIdLst>
  <p:sldIdLst>
    <p:sldId id="256" r:id="rId5"/>
    <p:sldId id="276" r:id="rId6"/>
    <p:sldId id="257" r:id="rId7"/>
    <p:sldId id="258" r:id="rId8"/>
    <p:sldId id="259" r:id="rId9"/>
    <p:sldId id="277" r:id="rId10"/>
    <p:sldId id="260" r:id="rId11"/>
    <p:sldId id="261" r:id="rId12"/>
    <p:sldId id="262" r:id="rId13"/>
    <p:sldId id="275" r:id="rId14"/>
    <p:sldId id="263" r:id="rId15"/>
    <p:sldId id="264" r:id="rId16"/>
    <p:sldId id="265" r:id="rId17"/>
    <p:sldId id="267" r:id="rId18"/>
    <p:sldId id="268" r:id="rId19"/>
    <p:sldId id="271" r:id="rId20"/>
    <p:sldId id="279" r:id="rId21"/>
    <p:sldId id="280" r:id="rId22"/>
    <p:sldId id="272" r:id="rId23"/>
    <p:sldId id="278" r:id="rId24"/>
    <p:sldId id="269" r:id="rId25"/>
    <p:sldId id="270" r:id="rId26"/>
    <p:sldId id="273" r:id="rId27"/>
    <p:sldId id="274" r:id="rId28"/>
    <p:sldId id="281" r:id="rId29"/>
    <p:sldId id="282" r:id="rId30"/>
    <p:sldId id="283" r:id="rId31"/>
    <p:sldId id="296" r:id="rId32"/>
    <p:sldId id="295" r:id="rId33"/>
    <p:sldId id="284" r:id="rId34"/>
    <p:sldId id="285" r:id="rId35"/>
    <p:sldId id="286" r:id="rId36"/>
    <p:sldId id="287" r:id="rId37"/>
    <p:sldId id="288" r:id="rId38"/>
    <p:sldId id="289" r:id="rId39"/>
    <p:sldId id="290" r:id="rId40"/>
    <p:sldId id="291" r:id="rId41"/>
    <p:sldId id="292" r:id="rId42"/>
    <p:sldId id="293" r:id="rId43"/>
    <p:sldId id="294" r:id="rId44"/>
    <p:sldId id="297"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y Laycox" initials="SL"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133"/>
    <a:srgbClr val="717073"/>
    <a:srgbClr val="35BDB2"/>
    <a:srgbClr val="00AE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58" autoAdjust="0"/>
    <p:restoredTop sz="78941" autoAdjust="0"/>
  </p:normalViewPr>
  <p:slideViewPr>
    <p:cSldViewPr snapToGrid="0" snapToObjects="1">
      <p:cViewPr varScale="1">
        <p:scale>
          <a:sx n="92" d="100"/>
          <a:sy n="92" d="100"/>
        </p:scale>
        <p:origin x="195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6BCFC7-755A-CD4D-B97A-35E99C6AB40B}" type="datetimeFigureOut">
              <a:rPr lang="en-US" smtClean="0"/>
              <a:t>6/19/2015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09385A-BD9A-6845-8803-9310A142C9EA}" type="slidenum">
              <a:rPr lang="en-US" smtClean="0"/>
              <a:t>‹#›</a:t>
            </a:fld>
            <a:endParaRPr lang="en-US" dirty="0"/>
          </a:p>
        </p:txBody>
      </p:sp>
    </p:spTree>
    <p:extLst>
      <p:ext uri="{BB962C8B-B14F-4D97-AF65-F5344CB8AC3E}">
        <p14:creationId xmlns:p14="http://schemas.microsoft.com/office/powerpoint/2010/main" val="29677295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B5BB57-D441-2A4D-B035-7EAADD61632E}" type="datetimeFigureOut">
              <a:rPr lang="en-US" smtClean="0"/>
              <a:t>6/19/2015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0A7008-A64D-0140-BE67-9250B2A5EEBD}" type="slidenum">
              <a:rPr lang="en-US" smtClean="0"/>
              <a:t>‹#›</a:t>
            </a:fld>
            <a:endParaRPr lang="en-US" dirty="0"/>
          </a:p>
        </p:txBody>
      </p:sp>
    </p:spTree>
    <p:extLst>
      <p:ext uri="{BB962C8B-B14F-4D97-AF65-F5344CB8AC3E}">
        <p14:creationId xmlns:p14="http://schemas.microsoft.com/office/powerpoint/2010/main" val="16030821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A7008-A64D-0140-BE67-9250B2A5EEBD}" type="slidenum">
              <a:rPr lang="en-US" smtClean="0"/>
              <a:t>24</a:t>
            </a:fld>
            <a:endParaRPr lang="en-US" dirty="0"/>
          </a:p>
        </p:txBody>
      </p:sp>
    </p:spTree>
    <p:extLst>
      <p:ext uri="{BB962C8B-B14F-4D97-AF65-F5344CB8AC3E}">
        <p14:creationId xmlns:p14="http://schemas.microsoft.com/office/powerpoint/2010/main" val="1978668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Another</a:t>
            </a:r>
            <a:r>
              <a:rPr lang="en-US" baseline="0" dirty="0" smtClean="0"/>
              <a:t> benefit available to you is media support – and we do a lot of this with our members and it really works toward creating a unified voice for essential hospitals.</a:t>
            </a:r>
          </a:p>
          <a:p>
            <a:pPr marL="171450" indent="-171450">
              <a:buFont typeface="Arial" panose="020B0604020202020204" pitchFamily="34" charset="0"/>
              <a:buChar char="•"/>
            </a:pPr>
            <a:r>
              <a:rPr lang="en-US" dirty="0" smtClean="0"/>
              <a:t>We’re happy to arrange comment</a:t>
            </a:r>
            <a:r>
              <a:rPr lang="en-US" baseline="0" dirty="0" smtClean="0"/>
              <a:t> from Bruce Siegel, our CEO, or someone else in leadership if you need support locally – and we’ve had members point reporters our way many times over the past few years.</a:t>
            </a:r>
          </a:p>
          <a:p>
            <a:pPr marL="171450" indent="-171450">
              <a:buFont typeface="Arial" panose="020B0604020202020204" pitchFamily="34" charset="0"/>
              <a:buChar char="•"/>
            </a:pPr>
            <a:r>
              <a:rPr lang="en-US" baseline="0" dirty="0" smtClean="0"/>
              <a:t>The first call-out on this slide is from a story last year in the </a:t>
            </a:r>
            <a:r>
              <a:rPr lang="en-US" i="1" baseline="0" dirty="0" smtClean="0"/>
              <a:t>Las Vegas Sun</a:t>
            </a:r>
            <a:r>
              <a:rPr lang="en-US" baseline="0" dirty="0" smtClean="0"/>
              <a:t> on the search for a new CEO at University Medical Center of Southern Nevada. This is just one part of extensive comment from Bruce on the differences between public and nonprofits and for-profit hospitals in attracting and retaining C-suite leadership. It provided important context to the ongoing debate there about executive leadership for that hospital.</a:t>
            </a:r>
          </a:p>
          <a:p>
            <a:pPr marL="171450" indent="-171450">
              <a:buFont typeface="Arial" panose="020B0604020202020204" pitchFamily="34" charset="0"/>
              <a:buChar char="•"/>
            </a:pPr>
            <a:r>
              <a:rPr lang="en-US" dirty="0" smtClean="0"/>
              <a:t>Also, frequently arrange for our members to have a voice in national stories by serving as on-the-ground</a:t>
            </a:r>
            <a:r>
              <a:rPr lang="en-US" baseline="0" dirty="0" smtClean="0"/>
              <a:t> sources.</a:t>
            </a:r>
            <a:endParaRPr lang="en-US" dirty="0" smtClean="0"/>
          </a:p>
          <a:p>
            <a:pPr marL="171450" indent="-171450">
              <a:buFont typeface="Arial" panose="020B0604020202020204" pitchFamily="34" charset="0"/>
              <a:buChar char="•"/>
            </a:pPr>
            <a:r>
              <a:rPr lang="en-US" dirty="0" smtClean="0"/>
              <a:t>The</a:t>
            </a:r>
            <a:r>
              <a:rPr lang="en-US" baseline="0" dirty="0" smtClean="0"/>
              <a:t> other two call-outs on this slide are </a:t>
            </a:r>
            <a:r>
              <a:rPr lang="en-US" dirty="0" smtClean="0"/>
              <a:t>examples all from the past year</a:t>
            </a:r>
          </a:p>
          <a:p>
            <a:pPr marL="628650" lvl="1" indent="-171450">
              <a:buFont typeface="Arial" panose="020B0604020202020204" pitchFamily="34" charset="0"/>
              <a:buChar char="•"/>
            </a:pPr>
            <a:r>
              <a:rPr lang="en-US" dirty="0" smtClean="0"/>
              <a:t>The first</a:t>
            </a:r>
            <a:r>
              <a:rPr lang="en-US" baseline="0" dirty="0" smtClean="0"/>
              <a:t> is an excerpt from The New York Times. This was a story about public </a:t>
            </a:r>
            <a:r>
              <a:rPr lang="en-US" dirty="0" smtClean="0"/>
              <a:t>hospitals participating in ACA insurance exchanges</a:t>
            </a:r>
            <a:r>
              <a:rPr lang="en-US" baseline="0" dirty="0" smtClean="0"/>
              <a:t> with </a:t>
            </a:r>
            <a:r>
              <a:rPr lang="en-US" dirty="0" smtClean="0"/>
              <a:t>qualified health plans of their own. It really helped,</a:t>
            </a:r>
            <a:r>
              <a:rPr lang="en-US" baseline="0" dirty="0" smtClean="0"/>
              <a:t> I think, position our members as innovators and goes to that lean-forward stance I mentioned earlier as a goal of our messaging.</a:t>
            </a:r>
          </a:p>
          <a:p>
            <a:pPr marL="628650" lvl="1" indent="-171450">
              <a:buFont typeface="Arial" panose="020B0604020202020204" pitchFamily="34" charset="0"/>
              <a:buChar char="•"/>
            </a:pPr>
            <a:r>
              <a:rPr lang="en-US" baseline="0" dirty="0" smtClean="0"/>
              <a:t>The last example is from a WSJ story about the roll-out of ACA coverage and what hospitals are seeing on the front lines, and included comment from one of our Chicago hospitals, Swedish Covenant. This grew from a larger effort to show how our hospitals contributed to ACA enrollment efforts and this and other stories we collected were particularly well received by the White House.</a:t>
            </a:r>
          </a:p>
          <a:p>
            <a:pPr marL="171450" lvl="0" indent="-171450">
              <a:buFont typeface="Arial" panose="020B0604020202020204" pitchFamily="34" charset="0"/>
              <a:buChar char="•"/>
            </a:pPr>
            <a:r>
              <a:rPr lang="en-US" baseline="0" dirty="0" smtClean="0"/>
              <a:t>That’s an important point – that when we recruit you as local sources, it almost always supports a broader communications goal that benefits all essential hospitals.</a:t>
            </a:r>
          </a:p>
          <a:p>
            <a:pPr marL="171450" lvl="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40A7008-A64D-0140-BE67-9250B2A5EEBD}"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09367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Other resources to help amplify</a:t>
            </a:r>
            <a:r>
              <a:rPr lang="en-US" baseline="0" dirty="0" smtClean="0"/>
              <a:t> our collective voice are listed here:</a:t>
            </a:r>
          </a:p>
          <a:p>
            <a:pPr marL="171450" indent="-171450">
              <a:buFont typeface="Arial" panose="020B0604020202020204" pitchFamily="34" charset="0"/>
              <a:buChar char="•"/>
            </a:pPr>
            <a:r>
              <a:rPr lang="en-US" baseline="0" dirty="0" smtClean="0"/>
              <a:t>We have a very active Twitter feed and follow all our hospitals that are active on Twitter. If you don’t follow us, I encourage you to do so – retweeting each other is a great way to expand our reach on various messaging campaigns.</a:t>
            </a:r>
          </a:p>
          <a:p>
            <a:pPr marL="171450" indent="-171450">
              <a:buFont typeface="Arial" panose="020B0604020202020204" pitchFamily="34" charset="0"/>
              <a:buChar char="•"/>
            </a:pPr>
            <a:r>
              <a:rPr lang="en-US" baseline="0" dirty="0" smtClean="0"/>
              <a:t>Our website, essentialhospitals.org, has a strong storytelling element and numerous opportunities for us to work with you to talk about and promote your successes.</a:t>
            </a:r>
          </a:p>
          <a:p>
            <a:pPr marL="171450" indent="-171450">
              <a:buFont typeface="Arial" panose="020B0604020202020204" pitchFamily="34" charset="0"/>
              <a:buChar char="•"/>
            </a:pPr>
            <a:r>
              <a:rPr lang="en-US" baseline="0" dirty="0" smtClean="0"/>
              <a:t>We have blog and invite you to contribute</a:t>
            </a:r>
          </a:p>
          <a:p>
            <a:pPr marL="171450" indent="-171450">
              <a:buFont typeface="Arial" panose="020B0604020202020204" pitchFamily="34" charset="0"/>
              <a:buChar char="•"/>
            </a:pPr>
            <a:r>
              <a:rPr lang="en-US" baseline="0" dirty="0" smtClean="0"/>
              <a:t>Walls Down, our new online magazine, is our long-form storytelling platform – magazine quality articles and sidebars built around a theme. Our first issue focused on various specialized services (stroke care, disaster response, NICU) – another example of carrying the essential hospitals message and our one plus four model.</a:t>
            </a:r>
          </a:p>
          <a:p>
            <a:pPr marL="171450" indent="-171450">
              <a:buFont typeface="Arial" panose="020B0604020202020204" pitchFamily="34" charset="0"/>
              <a:buChar char="•"/>
            </a:pPr>
            <a:r>
              <a:rPr lang="en-US" baseline="0" dirty="0" smtClean="0"/>
              <a:t>And finally, we used member stories and case studies across many communications – especially in advocacy, where they be powerful examples of how our members put to good use the resources we lobby for, here in Washington.</a:t>
            </a:r>
          </a:p>
          <a:p>
            <a:pPr marL="171450" indent="-171450">
              <a:buFont typeface="Arial" panose="020B0604020202020204" pitchFamily="34" charset="0"/>
              <a:buChar char="•"/>
            </a:pPr>
            <a:r>
              <a:rPr lang="en-US" baseline="0" dirty="0" smtClean="0"/>
              <a:t>So, I strongly encourage you to share your stories with us, even if it’s not for a specific public use, such as on our website.</a:t>
            </a:r>
            <a:endParaRPr lang="en-US" dirty="0"/>
          </a:p>
        </p:txBody>
      </p:sp>
      <p:sp>
        <p:nvSpPr>
          <p:cNvPr id="4" name="Slide Number Placeholder 3"/>
          <p:cNvSpPr>
            <a:spLocks noGrp="1"/>
          </p:cNvSpPr>
          <p:nvPr>
            <p:ph type="sldNum" sz="quarter" idx="10"/>
          </p:nvPr>
        </p:nvSpPr>
        <p:spPr/>
        <p:txBody>
          <a:bodyPr/>
          <a:lstStyle/>
          <a:p>
            <a:fld id="{840A7008-A64D-0140-BE67-9250B2A5EEBD}"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832594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wrap up by talking a little</a:t>
            </a:r>
            <a:r>
              <a:rPr lang="en-US" baseline="0" dirty="0" smtClean="0"/>
              <a:t> about how we can support your messaging and media relations work directly – and help us all speak with one voice.</a:t>
            </a:r>
          </a:p>
        </p:txBody>
      </p:sp>
      <p:sp>
        <p:nvSpPr>
          <p:cNvPr id="4" name="Slide Number Placeholder 3"/>
          <p:cNvSpPr>
            <a:spLocks noGrp="1"/>
          </p:cNvSpPr>
          <p:nvPr>
            <p:ph type="sldNum" sz="quarter" idx="10"/>
          </p:nvPr>
        </p:nvSpPr>
        <p:spPr/>
        <p:txBody>
          <a:bodyPr/>
          <a:lstStyle/>
          <a:p>
            <a:fld id="{840A7008-A64D-0140-BE67-9250B2A5EEBD}"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563945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on “teaching</a:t>
            </a:r>
            <a:r>
              <a:rPr lang="en-US" baseline="0" dirty="0" smtClean="0"/>
              <a:t> mission” – using it to reflect the fact that our members go above their GME caps, consistent with how they go above and beyond in other mission-driven work.</a:t>
            </a:r>
          </a:p>
          <a:p>
            <a:endParaRPr lang="en-US" dirty="0"/>
          </a:p>
        </p:txBody>
      </p:sp>
      <p:sp>
        <p:nvSpPr>
          <p:cNvPr id="4" name="Slide Number Placeholder 3"/>
          <p:cNvSpPr>
            <a:spLocks noGrp="1"/>
          </p:cNvSpPr>
          <p:nvPr>
            <p:ph type="sldNum" sz="quarter" idx="10"/>
          </p:nvPr>
        </p:nvSpPr>
        <p:spPr/>
        <p:txBody>
          <a:bodyPr/>
          <a:lstStyle/>
          <a:p>
            <a:fld id="{840A7008-A64D-0140-BE67-9250B2A5EEBD}" type="slidenum">
              <a:rPr lang="en-US" smtClean="0"/>
              <a:t>25</a:t>
            </a:fld>
            <a:endParaRPr lang="en-US" dirty="0"/>
          </a:p>
        </p:txBody>
      </p:sp>
    </p:spTree>
    <p:extLst>
      <p:ext uri="{BB962C8B-B14F-4D97-AF65-F5344CB8AC3E}">
        <p14:creationId xmlns:p14="http://schemas.microsoft.com/office/powerpoint/2010/main" val="2345644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At this</a:t>
            </a:r>
            <a:r>
              <a:rPr lang="en-US" baseline="0" dirty="0" smtClean="0"/>
              <a:t> point, I[‘m going to turn the presentation over to Katie Reid, our data and analytics expert here on staff</a:t>
            </a:r>
          </a:p>
          <a:p>
            <a:pPr marL="171450" indent="-171450">
              <a:buFont typeface="Arial" panose="020B0604020202020204" pitchFamily="34" charset="0"/>
              <a:buChar char="•"/>
            </a:pPr>
            <a:r>
              <a:rPr lang="en-US" baseline="0" dirty="0" smtClean="0"/>
              <a:t>She’ll talk about data available to you, as members, to help support the essential hospital model and other messaging</a:t>
            </a:r>
          </a:p>
          <a:p>
            <a:pPr marL="171450" indent="-171450">
              <a:buFont typeface="Arial" panose="020B0604020202020204" pitchFamily="34" charset="0"/>
              <a:buChar char="•"/>
            </a:pPr>
            <a:r>
              <a:rPr lang="en-US" baseline="0" dirty="0" smtClean="0"/>
              <a:t>And she and I both will talk about some of the custom data sources available to you.</a:t>
            </a:r>
          </a:p>
          <a:p>
            <a:pPr marL="171450" indent="-171450">
              <a:buFont typeface="Arial" panose="020B0604020202020204" pitchFamily="34" charset="0"/>
              <a:buChar char="•"/>
            </a:pPr>
            <a:r>
              <a:rPr lang="en-US" baseline="0" dirty="0" smtClean="0"/>
              <a:t>Katie?</a:t>
            </a:r>
          </a:p>
        </p:txBody>
      </p:sp>
      <p:sp>
        <p:nvSpPr>
          <p:cNvPr id="4" name="Slide Number Placeholder 3"/>
          <p:cNvSpPr>
            <a:spLocks noGrp="1"/>
          </p:cNvSpPr>
          <p:nvPr>
            <p:ph type="sldNum" sz="quarter" idx="10"/>
          </p:nvPr>
        </p:nvSpPr>
        <p:spPr/>
        <p:txBody>
          <a:bodyPr/>
          <a:lstStyle/>
          <a:p>
            <a:fld id="{840A7008-A64D-0140-BE67-9250B2A5EEBD}"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888934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A7008-A64D-0140-BE67-9250B2A5EEBD}" type="slidenum">
              <a:rPr lang="en-US" smtClean="0"/>
              <a:t>27</a:t>
            </a:fld>
            <a:endParaRPr lang="en-US" dirty="0"/>
          </a:p>
        </p:txBody>
      </p:sp>
    </p:spTree>
    <p:extLst>
      <p:ext uri="{BB962C8B-B14F-4D97-AF65-F5344CB8AC3E}">
        <p14:creationId xmlns:p14="http://schemas.microsoft.com/office/powerpoint/2010/main" val="404526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HCUP: The Nation’s most comprehensive source of hospital data, including information on in-patient care, ambulatory care, and emergency department visits. HCUP enables researchers, insurers, policymakers and others to study health care delivery and patient outcomes over time, and at the national, regional, State, and community levels.</a:t>
            </a:r>
          </a:p>
          <a:p>
            <a:endParaRPr lang="en-US" dirty="0" smtClean="0"/>
          </a:p>
          <a:p>
            <a:r>
              <a:rPr lang="en-US" dirty="0" smtClean="0"/>
              <a:t>BRFSS: The </a:t>
            </a:r>
            <a:r>
              <a:rPr lang="en-US" b="1" dirty="0" smtClean="0"/>
              <a:t>Behavioral Risk Factor Surveillance System</a:t>
            </a:r>
            <a:r>
              <a:rPr lang="en-US" dirty="0" smtClean="0"/>
              <a:t> is the nation's premier system of health-related telephone surveys that collect state data about U.S. residents regarding their health-related risk behaviors, chronic health conditions, and use of preventive services. Established in 1984 with 15 states, BRFSS now collects data in all 50 states as well as the District of Columbia and three U.S. territories. BRFSS completes more than 400,000 adult interviews each year, making it the largest continuously conducted health survey system in the world.</a:t>
            </a:r>
          </a:p>
          <a:p>
            <a:endParaRPr lang="en-US" dirty="0" smtClean="0"/>
          </a:p>
          <a:p>
            <a:r>
              <a:rPr lang="en-US" dirty="0" smtClean="0"/>
              <a:t>NHANES: The </a:t>
            </a:r>
            <a:r>
              <a:rPr lang="en-US" b="1" dirty="0" smtClean="0"/>
              <a:t>National Health and Nutrition Examination Survey</a:t>
            </a:r>
            <a:r>
              <a:rPr lang="en-US" dirty="0" smtClean="0"/>
              <a:t> is a program of studies designed to assess the health and nutritional status of adults and children in the United States. The survey is unique in that it combines interviews and physical examinations.</a:t>
            </a:r>
          </a:p>
          <a:p>
            <a:endParaRPr lang="en-US" dirty="0" smtClean="0"/>
          </a:p>
          <a:p>
            <a:r>
              <a:rPr lang="en-US" dirty="0" smtClean="0"/>
              <a:t>NHSN: CDC’s </a:t>
            </a:r>
            <a:r>
              <a:rPr lang="en-US" b="1" dirty="0" smtClean="0"/>
              <a:t>National Healthcare Safety Network</a:t>
            </a:r>
            <a:r>
              <a:rPr lang="en-US" dirty="0" smtClean="0"/>
              <a:t> is the nation’s most widely used healthcare-associated infection tracking system.</a:t>
            </a:r>
          </a:p>
          <a:p>
            <a:endParaRPr lang="en-US" dirty="0" smtClean="0"/>
          </a:p>
          <a:p>
            <a:r>
              <a:rPr lang="en-US" dirty="0" smtClean="0"/>
              <a:t>NTDB (American College of Surgeons): The largest aggregation of trauma registry data ever assembled.</a:t>
            </a:r>
          </a:p>
          <a:p>
            <a:endParaRPr lang="en-US" dirty="0"/>
          </a:p>
        </p:txBody>
      </p:sp>
      <p:sp>
        <p:nvSpPr>
          <p:cNvPr id="4" name="Slide Number Placeholder 3"/>
          <p:cNvSpPr>
            <a:spLocks noGrp="1"/>
          </p:cNvSpPr>
          <p:nvPr>
            <p:ph type="sldNum" sz="quarter" idx="10"/>
          </p:nvPr>
        </p:nvSpPr>
        <p:spPr/>
        <p:txBody>
          <a:bodyPr/>
          <a:lstStyle/>
          <a:p>
            <a:fld id="{840A7008-A64D-0140-BE67-9250B2A5EEBD}"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05245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 addition to the those great</a:t>
            </a:r>
            <a:r>
              <a:rPr lang="en-US" baseline="0" dirty="0" smtClean="0"/>
              <a:t> data sources from our research team, we also can offer to you hospital-level data on funding and other policy issues</a:t>
            </a:r>
          </a:p>
          <a:p>
            <a:pPr marL="171450" indent="-171450">
              <a:buFont typeface="Arial" panose="020B0604020202020204" pitchFamily="34" charset="0"/>
              <a:buChar char="•"/>
            </a:pPr>
            <a:r>
              <a:rPr lang="en-US" dirty="0" smtClean="0"/>
              <a:t>On</a:t>
            </a:r>
            <a:r>
              <a:rPr lang="en-US" baseline="0" dirty="0" smtClean="0"/>
              <a:t> this slide, is a sample of a policy one-pager we can provide that lays out the many current and potential Medicare funding cuts to your hospital.</a:t>
            </a:r>
          </a:p>
          <a:p>
            <a:pPr marL="171450" indent="-171450">
              <a:buFont typeface="Arial" panose="020B0604020202020204" pitchFamily="34" charset="0"/>
              <a:buChar char="•"/>
            </a:pPr>
            <a:r>
              <a:rPr lang="en-US" baseline="0" dirty="0" smtClean="0"/>
              <a:t>Where you see yellow highlight are some of the paces throughout this piece that would incorporate your hospital name, and the various data points would be based on our analysis for your institution.</a:t>
            </a:r>
          </a:p>
          <a:p>
            <a:pPr marL="171450" indent="-171450">
              <a:buFont typeface="Arial" panose="020B0604020202020204" pitchFamily="34" charset="0"/>
              <a:buChar char="•"/>
            </a:pPr>
            <a:r>
              <a:rPr lang="en-US" baseline="0" dirty="0" smtClean="0"/>
              <a:t>This grew out of a larger, aggregate policy brief on Medicare cuts. We realized the value this would have as an advocacy tool for individual members.</a:t>
            </a:r>
          </a:p>
          <a:p>
            <a:pPr marL="171450" indent="-171450">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840A7008-A64D-0140-BE67-9250B2A5EEBD}"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2829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Similarly,</a:t>
            </a:r>
            <a:r>
              <a:rPr lang="en-US" baseline="0" dirty="0" smtClean="0"/>
              <a:t> we can provide this for you. It’s a pocket card we produce a couple times a year for our legislative fly-in here, in Washington.</a:t>
            </a:r>
          </a:p>
          <a:p>
            <a:pPr marL="171450" indent="-171450">
              <a:buFont typeface="Arial" panose="020B0604020202020204" pitchFamily="34" charset="0"/>
              <a:buChar char="•"/>
            </a:pPr>
            <a:r>
              <a:rPr lang="en-US" baseline="0" dirty="0" smtClean="0"/>
              <a:t>But, this is something we can provide to you any time of the year</a:t>
            </a:r>
          </a:p>
          <a:p>
            <a:pPr marL="171450" indent="-171450">
              <a:buFont typeface="Arial" panose="020B0604020202020204" pitchFamily="34" charset="0"/>
              <a:buChar char="•"/>
            </a:pPr>
            <a:r>
              <a:rPr lang="en-US" baseline="0" dirty="0" smtClean="0"/>
              <a:t>It has demographic data specific to your county or serviced area, including the size of your minority population, percentages of unemployed and underinsured, the percentage of people who rely on government-funded health care programs.</a:t>
            </a:r>
          </a:p>
          <a:p>
            <a:pPr marL="171450" indent="-171450">
              <a:buFont typeface="Arial" panose="020B0604020202020204" pitchFamily="34" charset="0"/>
              <a:buChar char="•"/>
            </a:pPr>
            <a:r>
              <a:rPr lang="en-US" baseline="0" dirty="0" smtClean="0"/>
              <a:t>These are value points to have in your back pocket when you’re going up to Capitol Hill or into your state houses to make the case for continued hospital funding.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40A7008-A64D-0140-BE67-9250B2A5EEBD}"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983763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wrap up by talking a little</a:t>
            </a:r>
            <a:r>
              <a:rPr lang="en-US" baseline="0" dirty="0" smtClean="0"/>
              <a:t> about how we can support your messaging and media relations work directly – and help us all speak with one voice.</a:t>
            </a:r>
          </a:p>
        </p:txBody>
      </p:sp>
      <p:sp>
        <p:nvSpPr>
          <p:cNvPr id="4" name="Slide Number Placeholder 3"/>
          <p:cNvSpPr>
            <a:spLocks noGrp="1"/>
          </p:cNvSpPr>
          <p:nvPr>
            <p:ph type="sldNum" sz="quarter" idx="10"/>
          </p:nvPr>
        </p:nvSpPr>
        <p:spPr/>
        <p:txBody>
          <a:bodyPr/>
          <a:lstStyle/>
          <a:p>
            <a:fld id="{840A7008-A64D-0140-BE67-9250B2A5EEBD}"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129961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First, I want you</a:t>
            </a:r>
            <a:r>
              <a:rPr lang="en-US" baseline="0" dirty="0" smtClean="0"/>
              <a:t> to be aware that we can help you directly shape your messages with various resources.</a:t>
            </a:r>
          </a:p>
          <a:p>
            <a:pPr marL="171450" indent="-171450">
              <a:buFont typeface="Arial" panose="020B0604020202020204" pitchFamily="34" charset="0"/>
              <a:buChar char="•"/>
            </a:pPr>
            <a:r>
              <a:rPr lang="en-US" baseline="0" dirty="0" smtClean="0"/>
              <a:t>We regularly develop talking points on various topics and issues – this slide lists just some of the ones we’ve written in recent years.</a:t>
            </a:r>
          </a:p>
          <a:p>
            <a:pPr marL="171450" indent="-171450">
              <a:buFont typeface="Arial" panose="020B0604020202020204" pitchFamily="34" charset="0"/>
              <a:buChar char="•"/>
            </a:pPr>
            <a:r>
              <a:rPr lang="en-US" baseline="0" dirty="0" smtClean="0"/>
              <a:t>We approach all our talking points with many of those themes and messaging approaches I talked about earlier – and, of course, our essential hospitals model.</a:t>
            </a:r>
          </a:p>
          <a:p>
            <a:pPr marL="171450" indent="-171450">
              <a:buFont typeface="Arial" panose="020B0604020202020204" pitchFamily="34" charset="0"/>
              <a:buChar char="•"/>
            </a:pPr>
            <a:r>
              <a:rPr lang="en-US" baseline="0" dirty="0" smtClean="0"/>
              <a:t>So, for example, you’ll see in our 340B talking points, a lot of language about how 340B savings help a hospital meet its other commitments to the community and that the community at large would be at risk if those savings fall away.</a:t>
            </a:r>
          </a:p>
          <a:p>
            <a:pPr marL="171450" indent="-171450">
              <a:buFont typeface="Arial" panose="020B0604020202020204" pitchFamily="34" charset="0"/>
              <a:buChar char="•"/>
            </a:pPr>
            <a:r>
              <a:rPr lang="en-US" baseline="0" dirty="0" smtClean="0"/>
              <a:t>We’re constantly tying back our messaging to those overarching themes and the one-plus-four model.</a:t>
            </a:r>
          </a:p>
          <a:p>
            <a:pPr marL="171450" indent="-171450">
              <a:buFont typeface="Arial" panose="020B0604020202020204" pitchFamily="34" charset="0"/>
              <a:buChar char="•"/>
            </a:pPr>
            <a:r>
              <a:rPr lang="en-US" baseline="0" dirty="0" smtClean="0"/>
              <a:t>We can be fairly nimble about talking points and turn around content quickly for you if you need it.</a:t>
            </a:r>
          </a:p>
          <a:p>
            <a:pPr marL="171450" indent="-171450">
              <a:buFont typeface="Arial" panose="020B0604020202020204" pitchFamily="34" charset="0"/>
              <a:buChar char="•"/>
            </a:pPr>
            <a:r>
              <a:rPr lang="en-US" baseline="0" dirty="0" smtClean="0"/>
              <a:t>We did that just last week, when Medicare released its Hospital Compare star ratings on patient satisfaction. We already had a pretty well developed set of talking points in place for how our patient mix affects measures of satisfaction. So, it didn’t take much work to tailor those to this latest development.</a:t>
            </a:r>
          </a:p>
          <a:p>
            <a:pPr marL="171450" indent="-171450">
              <a:buFont typeface="Arial" panose="020B0604020202020204" pitchFamily="34" charset="0"/>
              <a:buChar char="•"/>
            </a:pPr>
            <a:r>
              <a:rPr lang="en-US" baseline="0" dirty="0" smtClean="0"/>
              <a:t>We did get requests for messaging from a couple of our members, and were able to get those out quickly.</a:t>
            </a:r>
          </a:p>
          <a:p>
            <a:pPr marL="171450" indent="-171450">
              <a:buFont typeface="Arial" panose="020B0604020202020204" pitchFamily="34" charset="0"/>
              <a:buChar char="•"/>
            </a:pPr>
            <a:r>
              <a:rPr lang="en-US" baseline="0" dirty="0" smtClean="0"/>
              <a:t>That was a perfect example of how you can use us as a resource as these policy issues crop up at the local level.</a:t>
            </a:r>
          </a:p>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40A7008-A64D-0140-BE67-9250B2A5EEBD}"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462151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PrimaryLogo_Horiz_Color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9412" y="1366266"/>
            <a:ext cx="5492972" cy="2547853"/>
          </a:xfrm>
          <a:prstGeom prst="rect">
            <a:avLst/>
          </a:prstGeom>
        </p:spPr>
      </p:pic>
      <p:sp>
        <p:nvSpPr>
          <p:cNvPr id="9" name="Text Placeholder 8"/>
          <p:cNvSpPr>
            <a:spLocks noGrp="1"/>
          </p:cNvSpPr>
          <p:nvPr>
            <p:ph type="body" sz="quarter" idx="14" hasCustomPrompt="1"/>
          </p:nvPr>
        </p:nvSpPr>
        <p:spPr>
          <a:xfrm>
            <a:off x="1651000" y="3821114"/>
            <a:ext cx="5349875" cy="408388"/>
          </a:xfrm>
          <a:prstGeom prst="rect">
            <a:avLst/>
          </a:prstGeom>
        </p:spPr>
        <p:txBody>
          <a:bodyPr vert="horz"/>
          <a:lstStyle>
            <a:lvl1pPr marL="0" indent="0">
              <a:buNone/>
              <a:defRPr sz="1800" b="1" i="0">
                <a:solidFill>
                  <a:srgbClr val="F05133"/>
                </a:solidFill>
                <a:latin typeface="Arial" panose="020B0604020202020204" pitchFamily="34" charset="0"/>
                <a:cs typeface="Arial" panose="020B0604020202020204" pitchFamily="34" charset="0"/>
              </a:defRPr>
            </a:lvl1pPr>
          </a:lstStyle>
          <a:p>
            <a:pPr lvl="0"/>
            <a:r>
              <a:rPr lang="en-US" dirty="0" smtClean="0"/>
              <a:t>Event/Title Presenter Name Here </a:t>
            </a:r>
            <a:endParaRPr lang="en-US" dirty="0"/>
          </a:p>
        </p:txBody>
      </p:sp>
      <p:sp>
        <p:nvSpPr>
          <p:cNvPr id="13" name="Text Placeholder 12"/>
          <p:cNvSpPr>
            <a:spLocks noGrp="1"/>
          </p:cNvSpPr>
          <p:nvPr>
            <p:ph type="body" sz="quarter" idx="15" hasCustomPrompt="1"/>
          </p:nvPr>
        </p:nvSpPr>
        <p:spPr>
          <a:xfrm>
            <a:off x="1651000" y="4245810"/>
            <a:ext cx="6264275" cy="312007"/>
          </a:xfrm>
          <a:prstGeom prst="rect">
            <a:avLst/>
          </a:prstGeom>
        </p:spPr>
        <p:txBody>
          <a:bodyPr vert="horz"/>
          <a:lstStyle>
            <a:lvl1pPr marL="0" indent="0">
              <a:buNone/>
              <a:defRPr sz="1800" b="0" i="0">
                <a:solidFill>
                  <a:srgbClr val="717073"/>
                </a:solidFill>
                <a:latin typeface="Georgia"/>
                <a:cs typeface="Georgia"/>
              </a:defRPr>
            </a:lvl1pPr>
          </a:lstStyle>
          <a:p>
            <a:pPr lvl="0"/>
            <a:r>
              <a:rPr lang="en-US" dirty="0" smtClean="0"/>
              <a:t>Department</a:t>
            </a:r>
            <a:endParaRPr lang="en-US" dirty="0"/>
          </a:p>
        </p:txBody>
      </p:sp>
      <p:sp>
        <p:nvSpPr>
          <p:cNvPr id="20" name="Content Placeholder 19"/>
          <p:cNvSpPr>
            <a:spLocks noGrp="1"/>
          </p:cNvSpPr>
          <p:nvPr>
            <p:ph sz="quarter" idx="16" hasCustomPrompt="1"/>
          </p:nvPr>
        </p:nvSpPr>
        <p:spPr>
          <a:xfrm>
            <a:off x="1651000" y="4595648"/>
            <a:ext cx="5570538" cy="376335"/>
          </a:xfrm>
          <a:prstGeom prst="rect">
            <a:avLst/>
          </a:prstGeom>
        </p:spPr>
        <p:txBody>
          <a:bodyPr vert="horz"/>
          <a:lstStyle>
            <a:lvl1pPr marL="0" indent="0">
              <a:buNone/>
              <a:defRPr sz="1800" b="0" i="1" baseline="0">
                <a:solidFill>
                  <a:srgbClr val="717073"/>
                </a:solidFill>
                <a:latin typeface="Georgia"/>
                <a:cs typeface="Georgia"/>
              </a:defRPr>
            </a:lvl1pPr>
          </a:lstStyle>
          <a:p>
            <a:pPr lvl="0"/>
            <a:r>
              <a:rPr lang="en-US" dirty="0" smtClean="0"/>
              <a:t>June 5, 2013</a:t>
            </a:r>
            <a:endParaRPr lang="en-US" dirty="0"/>
          </a:p>
        </p:txBody>
      </p:sp>
    </p:spTree>
    <p:extLst>
      <p:ext uri="{BB962C8B-B14F-4D97-AF65-F5344CB8AC3E}">
        <p14:creationId xmlns:p14="http://schemas.microsoft.com/office/powerpoint/2010/main" val="179759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7658572" cy="502692"/>
          </a:xfrm>
          <a:prstGeom prst="rect">
            <a:avLst/>
          </a:prstGeom>
        </p:spPr>
        <p:txBody>
          <a:bodyPr>
            <a:normAutofit/>
          </a:bodyPr>
          <a:lstStyle>
            <a:lvl1pPr algn="l">
              <a:defRPr sz="2400" b="0" i="0" cap="all">
                <a:solidFill>
                  <a:srgbClr val="F05133"/>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F05133"/>
            </a:solidFill>
          </a:ln>
        </p:spPr>
        <p:style>
          <a:lnRef idx="1">
            <a:schemeClr val="dk1"/>
          </a:lnRef>
          <a:fillRef idx="0">
            <a:schemeClr val="dk1"/>
          </a:fillRef>
          <a:effectRef idx="0">
            <a:schemeClr val="dk1"/>
          </a:effectRef>
          <a:fontRef idx="minor">
            <a:schemeClr val="tx1"/>
          </a:fontRef>
        </p:style>
      </p:cxnSp>
      <p:sp>
        <p:nvSpPr>
          <p:cNvPr id="6" name="Picture Placeholder 2"/>
          <p:cNvSpPr>
            <a:spLocks noGrp="1"/>
          </p:cNvSpPr>
          <p:nvPr>
            <p:ph type="pic" idx="1"/>
          </p:nvPr>
        </p:nvSpPr>
        <p:spPr>
          <a:xfrm>
            <a:off x="698625" y="1915076"/>
            <a:ext cx="4290230" cy="3217673"/>
          </a:xfrm>
          <a:prstGeom prst="rect">
            <a:avLst/>
          </a:prstGeom>
        </p:spPr>
        <p:txBody>
          <a:bodyPr/>
          <a:lstStyle>
            <a:lvl1pPr marL="0" indent="0">
              <a:buNone/>
              <a:defRPr sz="3200" b="0" i="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Content Placeholder 2"/>
          <p:cNvSpPr>
            <a:spLocks noGrp="1"/>
          </p:cNvSpPr>
          <p:nvPr>
            <p:ph idx="10"/>
          </p:nvPr>
        </p:nvSpPr>
        <p:spPr>
          <a:xfrm>
            <a:off x="5115524" y="1915076"/>
            <a:ext cx="3237668" cy="3217673"/>
          </a:xfrm>
          <a:prstGeom prst="rect">
            <a:avLst/>
          </a:prstGeom>
        </p:spPr>
        <p:txBody>
          <a:bodyPr>
            <a:normAutofit/>
          </a:bodyPr>
          <a:lstStyle>
            <a:lvl1pPr>
              <a:defRPr sz="2000" b="0" i="0">
                <a:solidFill>
                  <a:schemeClr val="tx1">
                    <a:lumMod val="75000"/>
                    <a:lumOff val="25000"/>
                  </a:schemeClr>
                </a:solidFill>
                <a:latin typeface="Arial" panose="020B0604020202020204" pitchFamily="34" charset="0"/>
                <a:cs typeface="Arial" panose="020B0604020202020204" pitchFamily="34" charset="0"/>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F05133"/>
                </a:solidFill>
                <a:latin typeface="Arial" panose="020B0604020202020204" pitchFamily="34" charset="0"/>
                <a:cs typeface="Arial" panose="020B0604020202020204" pitchFamily="34" charset="0"/>
              </a:rPr>
              <a:t>‹#›</a:t>
            </a:fld>
            <a:endParaRPr lang="en-US" sz="1200" b="0" i="0" cap="none" normalizeH="0" dirty="0">
              <a:solidFill>
                <a:srgbClr val="F051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533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7658572" cy="502692"/>
          </a:xfrm>
          <a:prstGeom prst="rect">
            <a:avLst/>
          </a:prstGeom>
        </p:spPr>
        <p:txBody>
          <a:bodyPr>
            <a:normAutofit/>
          </a:bodyPr>
          <a:lstStyle>
            <a:lvl1pPr algn="l">
              <a:defRPr sz="2400" b="0" i="0" cap="all">
                <a:solidFill>
                  <a:srgbClr val="00AEEF"/>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6" name="Picture Placeholder 2"/>
          <p:cNvSpPr>
            <a:spLocks noGrp="1"/>
          </p:cNvSpPr>
          <p:nvPr>
            <p:ph type="pic" idx="1"/>
          </p:nvPr>
        </p:nvSpPr>
        <p:spPr>
          <a:xfrm>
            <a:off x="698625" y="1915076"/>
            <a:ext cx="4290230" cy="3217673"/>
          </a:xfrm>
          <a:prstGeom prst="rect">
            <a:avLst/>
          </a:prstGeom>
        </p:spPr>
        <p:txBody>
          <a:bodyPr/>
          <a:lstStyle>
            <a:lvl1pPr marL="0" indent="0">
              <a:buNone/>
              <a:defRPr sz="3200" b="0" i="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Content Placeholder 2"/>
          <p:cNvSpPr>
            <a:spLocks noGrp="1"/>
          </p:cNvSpPr>
          <p:nvPr>
            <p:ph idx="10"/>
          </p:nvPr>
        </p:nvSpPr>
        <p:spPr>
          <a:xfrm>
            <a:off x="5115524" y="1915076"/>
            <a:ext cx="3237668" cy="3217673"/>
          </a:xfrm>
          <a:prstGeom prst="rect">
            <a:avLst/>
          </a:prstGeom>
        </p:spPr>
        <p:txBody>
          <a:bodyPr>
            <a:normAutofit/>
          </a:bodyPr>
          <a:lstStyle>
            <a:lvl1pPr>
              <a:defRPr sz="2000" b="0" i="0">
                <a:solidFill>
                  <a:schemeClr val="tx1">
                    <a:lumMod val="75000"/>
                    <a:lumOff val="25000"/>
                  </a:schemeClr>
                </a:solidFill>
                <a:latin typeface="Arial" panose="020B0604020202020204" pitchFamily="34" charset="0"/>
                <a:cs typeface="Arial" panose="020B0604020202020204" pitchFamily="34" charset="0"/>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00AEEF"/>
                </a:solidFill>
                <a:latin typeface="Arial" panose="020B0604020202020204" pitchFamily="34" charset="0"/>
                <a:cs typeface="Arial" panose="020B0604020202020204" pitchFamily="34" charset="0"/>
              </a:rPr>
              <a:t>‹#›</a:t>
            </a:fld>
            <a:endParaRPr lang="en-US" sz="1200" b="0" i="0" cap="none" normalizeH="0" dirty="0">
              <a:solidFill>
                <a:srgbClr val="00AEE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2655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7658572" cy="502692"/>
          </a:xfrm>
          <a:prstGeom prst="rect">
            <a:avLst/>
          </a:prstGeom>
        </p:spPr>
        <p:txBody>
          <a:bodyPr>
            <a:normAutofit/>
          </a:bodyPr>
          <a:lstStyle>
            <a:lvl1pPr algn="l">
              <a:defRPr sz="2400" b="0" i="0" cap="all">
                <a:solidFill>
                  <a:srgbClr val="35BDB2"/>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35BDB2"/>
            </a:solidFill>
          </a:ln>
        </p:spPr>
        <p:style>
          <a:lnRef idx="1">
            <a:schemeClr val="dk1"/>
          </a:lnRef>
          <a:fillRef idx="0">
            <a:schemeClr val="dk1"/>
          </a:fillRef>
          <a:effectRef idx="0">
            <a:schemeClr val="dk1"/>
          </a:effectRef>
          <a:fontRef idx="minor">
            <a:schemeClr val="tx1"/>
          </a:fontRef>
        </p:style>
      </p:cxnSp>
      <p:sp>
        <p:nvSpPr>
          <p:cNvPr id="6" name="Picture Placeholder 2"/>
          <p:cNvSpPr>
            <a:spLocks noGrp="1"/>
          </p:cNvSpPr>
          <p:nvPr>
            <p:ph type="pic" idx="1"/>
          </p:nvPr>
        </p:nvSpPr>
        <p:spPr>
          <a:xfrm>
            <a:off x="698625" y="1915076"/>
            <a:ext cx="4290230" cy="3217673"/>
          </a:xfrm>
          <a:prstGeom prst="rect">
            <a:avLst/>
          </a:prstGeom>
        </p:spPr>
        <p:txBody>
          <a:bodyPr/>
          <a:lstStyle>
            <a:lvl1pPr marL="0" indent="0">
              <a:buNone/>
              <a:defRPr sz="3200" b="0" i="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Content Placeholder 2"/>
          <p:cNvSpPr>
            <a:spLocks noGrp="1"/>
          </p:cNvSpPr>
          <p:nvPr>
            <p:ph idx="10"/>
          </p:nvPr>
        </p:nvSpPr>
        <p:spPr>
          <a:xfrm>
            <a:off x="5115524" y="1915076"/>
            <a:ext cx="3237668" cy="3217673"/>
          </a:xfrm>
          <a:prstGeom prst="rect">
            <a:avLst/>
          </a:prstGeom>
        </p:spPr>
        <p:txBody>
          <a:bodyPr>
            <a:normAutofit/>
          </a:bodyPr>
          <a:lstStyle>
            <a:lvl1pPr>
              <a:defRPr sz="2000" b="0" i="0">
                <a:solidFill>
                  <a:schemeClr val="tx1">
                    <a:lumMod val="75000"/>
                    <a:lumOff val="25000"/>
                  </a:schemeClr>
                </a:solidFill>
                <a:latin typeface="Arial" panose="020B0604020202020204" pitchFamily="34" charset="0"/>
                <a:cs typeface="Arial" panose="020B0604020202020204" pitchFamily="34" charset="0"/>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35BDB2"/>
                </a:solidFill>
                <a:latin typeface="Arial" panose="020B0604020202020204" pitchFamily="34" charset="0"/>
                <a:cs typeface="Arial" panose="020B0604020202020204" pitchFamily="34" charset="0"/>
              </a:rPr>
              <a:t>‹#›</a:t>
            </a:fld>
            <a:endParaRPr lang="en-US" sz="1200" b="0" i="0" cap="none" normalizeH="0" dirty="0">
              <a:solidFill>
                <a:srgbClr val="35BDB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1301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7658572" cy="502692"/>
          </a:xfrm>
          <a:prstGeom prst="rect">
            <a:avLst/>
          </a:prstGeom>
        </p:spPr>
        <p:txBody>
          <a:bodyPr>
            <a:normAutofit/>
          </a:bodyPr>
          <a:lstStyle>
            <a:lvl1pPr algn="l">
              <a:defRPr sz="2400" b="0" i="0" cap="all">
                <a:solidFill>
                  <a:srgbClr val="717073"/>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717073"/>
            </a:solidFill>
          </a:ln>
        </p:spPr>
        <p:style>
          <a:lnRef idx="1">
            <a:schemeClr val="dk1"/>
          </a:lnRef>
          <a:fillRef idx="0">
            <a:schemeClr val="dk1"/>
          </a:fillRef>
          <a:effectRef idx="0">
            <a:schemeClr val="dk1"/>
          </a:effectRef>
          <a:fontRef idx="minor">
            <a:schemeClr val="tx1"/>
          </a:fontRef>
        </p:style>
      </p:cxnSp>
      <p:sp>
        <p:nvSpPr>
          <p:cNvPr id="6" name="Picture Placeholder 2"/>
          <p:cNvSpPr>
            <a:spLocks noGrp="1"/>
          </p:cNvSpPr>
          <p:nvPr>
            <p:ph type="pic" idx="1"/>
          </p:nvPr>
        </p:nvSpPr>
        <p:spPr>
          <a:xfrm>
            <a:off x="698625" y="1915076"/>
            <a:ext cx="4290230" cy="3217673"/>
          </a:xfrm>
          <a:prstGeom prst="rect">
            <a:avLst/>
          </a:prstGeom>
        </p:spPr>
        <p:txBody>
          <a:bodyPr/>
          <a:lstStyle>
            <a:lvl1pPr marL="0" indent="0">
              <a:buNone/>
              <a:defRPr sz="3200" b="0" i="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Content Placeholder 2"/>
          <p:cNvSpPr>
            <a:spLocks noGrp="1"/>
          </p:cNvSpPr>
          <p:nvPr>
            <p:ph idx="10"/>
          </p:nvPr>
        </p:nvSpPr>
        <p:spPr>
          <a:xfrm>
            <a:off x="5115524" y="1915076"/>
            <a:ext cx="3237668" cy="3217673"/>
          </a:xfrm>
          <a:prstGeom prst="rect">
            <a:avLst/>
          </a:prstGeom>
        </p:spPr>
        <p:txBody>
          <a:bodyPr>
            <a:normAutofit/>
          </a:bodyPr>
          <a:lstStyle>
            <a:lvl1pPr>
              <a:defRPr sz="2000" b="0" i="0">
                <a:solidFill>
                  <a:schemeClr val="tx1">
                    <a:lumMod val="75000"/>
                    <a:lumOff val="25000"/>
                  </a:schemeClr>
                </a:solidFill>
                <a:latin typeface="Arial" panose="020B0604020202020204" pitchFamily="34" charset="0"/>
                <a:cs typeface="Arial" panose="020B0604020202020204" pitchFamily="34" charset="0"/>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717073"/>
                </a:solidFill>
                <a:latin typeface="Arial" panose="020B0604020202020204" pitchFamily="34" charset="0"/>
                <a:cs typeface="Arial" panose="020B0604020202020204" pitchFamily="34" charset="0"/>
              </a:rPr>
              <a:t>‹#›</a:t>
            </a:fld>
            <a:endParaRPr lang="en-US" sz="1200" b="0" i="0" cap="none" normalizeH="0" dirty="0">
              <a:solidFill>
                <a:srgbClr val="7170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3773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8225042" cy="502692"/>
          </a:xfrm>
          <a:prstGeom prst="rect">
            <a:avLst/>
          </a:prstGeom>
        </p:spPr>
        <p:txBody>
          <a:bodyPr>
            <a:normAutofit/>
          </a:bodyPr>
          <a:lstStyle>
            <a:lvl1pPr algn="l">
              <a:defRPr sz="2400" b="0" i="0" cap="all">
                <a:solidFill>
                  <a:srgbClr val="F05133"/>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F05133"/>
            </a:solidFill>
          </a:ln>
        </p:spPr>
        <p:style>
          <a:lnRef idx="1">
            <a:schemeClr val="dk1"/>
          </a:lnRef>
          <a:fillRef idx="0">
            <a:schemeClr val="dk1"/>
          </a:fillRef>
          <a:effectRef idx="0">
            <a:schemeClr val="dk1"/>
          </a:effectRef>
          <a:fontRef idx="minor">
            <a:schemeClr val="tx1"/>
          </a:fontRef>
        </p:style>
      </p:cxnSp>
      <p:sp>
        <p:nvSpPr>
          <p:cNvPr id="12" name="Picture Placeholder 2"/>
          <p:cNvSpPr>
            <a:spLocks noGrp="1"/>
          </p:cNvSpPr>
          <p:nvPr>
            <p:ph type="pic" idx="1"/>
          </p:nvPr>
        </p:nvSpPr>
        <p:spPr>
          <a:xfrm>
            <a:off x="694620"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0"/>
          </p:nvPr>
        </p:nvSpPr>
        <p:spPr>
          <a:xfrm>
            <a:off x="3536106"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1"/>
          </p:nvPr>
        </p:nvSpPr>
        <p:spPr>
          <a:xfrm>
            <a:off x="6369747"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F05133"/>
                </a:solidFill>
                <a:latin typeface="Arial" panose="020B0604020202020204" pitchFamily="34" charset="0"/>
                <a:cs typeface="Arial" panose="020B0604020202020204" pitchFamily="34" charset="0"/>
              </a:rPr>
              <a:t>‹#›</a:t>
            </a:fld>
            <a:endParaRPr lang="en-US" sz="1200" b="0" i="0" cap="none" normalizeH="0" dirty="0">
              <a:solidFill>
                <a:srgbClr val="F051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187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8225042" cy="502692"/>
          </a:xfrm>
          <a:prstGeom prst="rect">
            <a:avLst/>
          </a:prstGeom>
        </p:spPr>
        <p:txBody>
          <a:bodyPr>
            <a:normAutofit/>
          </a:bodyPr>
          <a:lstStyle>
            <a:lvl1pPr algn="l">
              <a:defRPr sz="2400" b="0" i="0" cap="all">
                <a:solidFill>
                  <a:srgbClr val="00AEEF"/>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12" name="Picture Placeholder 2"/>
          <p:cNvSpPr>
            <a:spLocks noGrp="1"/>
          </p:cNvSpPr>
          <p:nvPr>
            <p:ph type="pic" idx="1"/>
          </p:nvPr>
        </p:nvSpPr>
        <p:spPr>
          <a:xfrm>
            <a:off x="694620"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0"/>
          </p:nvPr>
        </p:nvSpPr>
        <p:spPr>
          <a:xfrm>
            <a:off x="3536106"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1"/>
          </p:nvPr>
        </p:nvSpPr>
        <p:spPr>
          <a:xfrm>
            <a:off x="6369747"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00AEEF"/>
                </a:solidFill>
                <a:latin typeface="Arial" panose="020B0604020202020204" pitchFamily="34" charset="0"/>
                <a:cs typeface="Arial" panose="020B0604020202020204" pitchFamily="34" charset="0"/>
              </a:rPr>
              <a:t>‹#›</a:t>
            </a:fld>
            <a:endParaRPr lang="en-US" sz="1200" b="0" i="0" cap="none" normalizeH="0" dirty="0">
              <a:solidFill>
                <a:srgbClr val="00AEE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1155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8225042" cy="502692"/>
          </a:xfrm>
          <a:prstGeom prst="rect">
            <a:avLst/>
          </a:prstGeom>
        </p:spPr>
        <p:txBody>
          <a:bodyPr>
            <a:normAutofit/>
          </a:bodyPr>
          <a:lstStyle>
            <a:lvl1pPr algn="l">
              <a:defRPr sz="2400" b="0" i="0" cap="all">
                <a:solidFill>
                  <a:srgbClr val="35BDB2"/>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35BDB2"/>
            </a:solidFill>
          </a:ln>
        </p:spPr>
        <p:style>
          <a:lnRef idx="1">
            <a:schemeClr val="dk1"/>
          </a:lnRef>
          <a:fillRef idx="0">
            <a:schemeClr val="dk1"/>
          </a:fillRef>
          <a:effectRef idx="0">
            <a:schemeClr val="dk1"/>
          </a:effectRef>
          <a:fontRef idx="minor">
            <a:schemeClr val="tx1"/>
          </a:fontRef>
        </p:style>
      </p:cxnSp>
      <p:sp>
        <p:nvSpPr>
          <p:cNvPr id="12" name="Picture Placeholder 2"/>
          <p:cNvSpPr>
            <a:spLocks noGrp="1"/>
          </p:cNvSpPr>
          <p:nvPr>
            <p:ph type="pic" idx="1"/>
          </p:nvPr>
        </p:nvSpPr>
        <p:spPr>
          <a:xfrm>
            <a:off x="694620"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0"/>
          </p:nvPr>
        </p:nvSpPr>
        <p:spPr>
          <a:xfrm>
            <a:off x="3536106"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1"/>
          </p:nvPr>
        </p:nvSpPr>
        <p:spPr>
          <a:xfrm>
            <a:off x="6369747"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35BDB2"/>
                </a:solidFill>
                <a:latin typeface="Arial" panose="020B0604020202020204" pitchFamily="34" charset="0"/>
                <a:cs typeface="Arial" panose="020B0604020202020204" pitchFamily="34" charset="0"/>
              </a:rPr>
              <a:t>‹#›</a:t>
            </a:fld>
            <a:endParaRPr lang="en-US" sz="1200" b="0" i="0" cap="none" normalizeH="0" dirty="0">
              <a:solidFill>
                <a:srgbClr val="35BDB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4939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8225042" cy="502692"/>
          </a:xfrm>
          <a:prstGeom prst="rect">
            <a:avLst/>
          </a:prstGeom>
        </p:spPr>
        <p:txBody>
          <a:bodyPr>
            <a:normAutofit/>
          </a:bodyPr>
          <a:lstStyle>
            <a:lvl1pPr algn="l">
              <a:defRPr sz="2400" b="0" i="0" cap="all">
                <a:solidFill>
                  <a:srgbClr val="717073"/>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717073"/>
            </a:solidFill>
          </a:ln>
        </p:spPr>
        <p:style>
          <a:lnRef idx="1">
            <a:schemeClr val="dk1"/>
          </a:lnRef>
          <a:fillRef idx="0">
            <a:schemeClr val="dk1"/>
          </a:fillRef>
          <a:effectRef idx="0">
            <a:schemeClr val="dk1"/>
          </a:effectRef>
          <a:fontRef idx="minor">
            <a:schemeClr val="tx1"/>
          </a:fontRef>
        </p:style>
      </p:cxnSp>
      <p:sp>
        <p:nvSpPr>
          <p:cNvPr id="9" name="Picture Placeholder 2"/>
          <p:cNvSpPr>
            <a:spLocks noGrp="1"/>
          </p:cNvSpPr>
          <p:nvPr>
            <p:ph type="pic" idx="1"/>
          </p:nvPr>
        </p:nvSpPr>
        <p:spPr>
          <a:xfrm>
            <a:off x="694620"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0"/>
          </p:nvPr>
        </p:nvSpPr>
        <p:spPr>
          <a:xfrm>
            <a:off x="3536106"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Picture Placeholder 2"/>
          <p:cNvSpPr>
            <a:spLocks noGrp="1"/>
          </p:cNvSpPr>
          <p:nvPr>
            <p:ph type="pic" idx="11"/>
          </p:nvPr>
        </p:nvSpPr>
        <p:spPr>
          <a:xfrm>
            <a:off x="6369747"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717073"/>
                </a:solidFill>
                <a:latin typeface="Arial" panose="020B0604020202020204" pitchFamily="34" charset="0"/>
                <a:cs typeface="Arial" panose="020B0604020202020204" pitchFamily="34" charset="0"/>
              </a:rPr>
              <a:t>‹#›</a:t>
            </a:fld>
            <a:endParaRPr lang="en-US" sz="1200" b="0" i="0" cap="none" normalizeH="0" dirty="0">
              <a:solidFill>
                <a:srgbClr val="7170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270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71707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991678"/>
            <a:ext cx="8229600" cy="2021522"/>
          </a:xfrm>
          <a:prstGeom prst="rect">
            <a:avLst/>
          </a:prstGeom>
          <a:ln>
            <a:noFill/>
          </a:ln>
        </p:spPr>
        <p:txBody>
          <a:bodyPr vert="horz"/>
          <a:lstStyle>
            <a:lvl1pPr>
              <a:defRPr sz="4400" b="1" baseline="0">
                <a:latin typeface="Cabin" panose="020B0803050202020004" pitchFamily="34" charset="0"/>
                <a:cs typeface="Arial" panose="020B0604020202020204" pitchFamily="34" charset="0"/>
              </a:defRPr>
            </a:lvl1pPr>
          </a:lstStyle>
          <a:p>
            <a:r>
              <a:rPr lang="en-US" sz="5600" b="1" dirty="0" smtClean="0">
                <a:solidFill>
                  <a:srgbClr val="FFFFFF"/>
                </a:solidFill>
                <a:latin typeface="Arial" panose="020B0604020202020204" pitchFamily="34" charset="0"/>
                <a:cs typeface="Arial" panose="020B0604020202020204" pitchFamily="34" charset="0"/>
              </a:rPr>
              <a:t>BUMP SLIDE TITLE CAN GO HERE</a:t>
            </a:r>
            <a:endParaRPr lang="en-US" sz="5600" dirty="0">
              <a:solidFill>
                <a:srgbClr val="FFFFFF"/>
              </a:solidFill>
              <a:latin typeface="Cabin Bold"/>
              <a:cs typeface="Cabin Bold"/>
            </a:endParaRPr>
          </a:p>
        </p:txBody>
      </p:sp>
    </p:spTree>
    <p:extLst>
      <p:ext uri="{BB962C8B-B14F-4D97-AF65-F5344CB8AC3E}">
        <p14:creationId xmlns:p14="http://schemas.microsoft.com/office/powerpoint/2010/main" val="2026058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35BDB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991678"/>
            <a:ext cx="8229600" cy="2021522"/>
          </a:xfrm>
          <a:prstGeom prst="rect">
            <a:avLst/>
          </a:prstGeom>
          <a:ln>
            <a:noFill/>
          </a:ln>
        </p:spPr>
        <p:txBody>
          <a:bodyPr vert="horz"/>
          <a:lstStyle>
            <a:lvl1pPr>
              <a:defRPr sz="4400" b="1" baseline="0">
                <a:latin typeface="Cabin" panose="020B0803050202020004" pitchFamily="34" charset="0"/>
                <a:cs typeface="Arial" panose="020B0604020202020204" pitchFamily="34" charset="0"/>
              </a:defRPr>
            </a:lvl1pPr>
          </a:lstStyle>
          <a:p>
            <a:r>
              <a:rPr lang="en-US" sz="5600" dirty="0" smtClean="0">
                <a:solidFill>
                  <a:srgbClr val="FFFFFF"/>
                </a:solidFill>
                <a:latin typeface="Arial" panose="020B0604020202020204" pitchFamily="34" charset="0"/>
                <a:cs typeface="Arial" panose="020B0604020202020204" pitchFamily="34" charset="0"/>
              </a:rPr>
              <a:t>BUMP SLIDE TITLE CAN GO HERE</a:t>
            </a:r>
            <a:endParaRPr lang="en-US" sz="5600" dirty="0">
              <a:solidFill>
                <a:srgbClr val="FFFFFF"/>
              </a:solidFill>
              <a:latin typeface="Cabin Bold"/>
              <a:cs typeface="Cabin Bold"/>
            </a:endParaRPr>
          </a:p>
        </p:txBody>
      </p:sp>
    </p:spTree>
    <p:extLst>
      <p:ext uri="{BB962C8B-B14F-4D97-AF65-F5344CB8AC3E}">
        <p14:creationId xmlns:p14="http://schemas.microsoft.com/office/powerpoint/2010/main" val="233321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7992180" cy="502692"/>
          </a:xfrm>
          <a:prstGeom prst="rect">
            <a:avLst/>
          </a:prstGeom>
        </p:spPr>
        <p:txBody>
          <a:bodyPr>
            <a:normAutofit/>
          </a:bodyPr>
          <a:lstStyle>
            <a:lvl1pPr algn="l">
              <a:defRPr sz="2400" b="0" i="0" cap="all">
                <a:solidFill>
                  <a:srgbClr val="F05133"/>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F05133"/>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7993656" cy="3585467"/>
          </a:xfrm>
          <a:prstGeom prst="rect">
            <a:avLst/>
          </a:prstGeom>
        </p:spPr>
        <p:txBody>
          <a:bodyPr/>
          <a:lstStyle>
            <a:lvl1pPr>
              <a:defRPr sz="2000">
                <a:solidFill>
                  <a:srgbClr val="404040"/>
                </a:solidFill>
                <a:latin typeface="Arial" panose="020B0604020202020204" pitchFamily="34" charset="0"/>
                <a:cs typeface="Arial" panose="020B0604020202020204" pitchFamily="34" charset="0"/>
              </a:defRPr>
            </a:lvl1pPr>
            <a:lvl2pPr marL="742950" indent="-285750">
              <a:buFont typeface="Lucida Grande"/>
              <a:buChar char="»"/>
              <a:defRPr sz="1800">
                <a:solidFill>
                  <a:srgbClr val="404040"/>
                </a:solidFill>
                <a:latin typeface="Arial" panose="020B0604020202020204" pitchFamily="34" charset="0"/>
                <a:cs typeface="Arial" panose="020B0604020202020204" pitchFamily="34" charset="0"/>
              </a:defRPr>
            </a:lvl2pPr>
            <a:lvl3pPr>
              <a:defRPr sz="1600">
                <a:solidFill>
                  <a:srgbClr val="404040"/>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Box 5"/>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F05133"/>
                </a:solidFill>
                <a:latin typeface="Arial" panose="020B0604020202020204" pitchFamily="34" charset="0"/>
                <a:cs typeface="Arial" panose="020B0604020202020204" pitchFamily="34" charset="0"/>
              </a:rPr>
              <a:t>‹#›</a:t>
            </a:fld>
            <a:endParaRPr lang="en-US" sz="1200" b="0" i="0" cap="none" normalizeH="0" dirty="0">
              <a:solidFill>
                <a:srgbClr val="F051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794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AEEF"/>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991678"/>
            <a:ext cx="8229600" cy="2021522"/>
          </a:xfrm>
          <a:prstGeom prst="rect">
            <a:avLst/>
          </a:prstGeom>
          <a:ln>
            <a:noFill/>
          </a:ln>
        </p:spPr>
        <p:txBody>
          <a:bodyPr vert="horz"/>
          <a:lstStyle>
            <a:lvl1pPr>
              <a:defRPr sz="4400" b="1" baseline="0">
                <a:latin typeface="Cabin" panose="020B0803050202020004" pitchFamily="34" charset="0"/>
                <a:cs typeface="Arial" panose="020B0604020202020204" pitchFamily="34" charset="0"/>
              </a:defRPr>
            </a:lvl1pPr>
          </a:lstStyle>
          <a:p>
            <a:r>
              <a:rPr lang="en-US" sz="5600" dirty="0" smtClean="0">
                <a:solidFill>
                  <a:srgbClr val="FFFFFF"/>
                </a:solidFill>
                <a:latin typeface="Arial" panose="020B0604020202020204" pitchFamily="34" charset="0"/>
                <a:cs typeface="Arial" panose="020B0604020202020204" pitchFamily="34" charset="0"/>
              </a:rPr>
              <a:t>BUMP SLIDE TITLE CAN GO HERE</a:t>
            </a:r>
            <a:endParaRPr lang="en-US" sz="5600" dirty="0">
              <a:solidFill>
                <a:srgbClr val="FFFFFF"/>
              </a:solidFill>
              <a:latin typeface="Cabin Bold"/>
              <a:cs typeface="Cabin Bold"/>
            </a:endParaRPr>
          </a:p>
        </p:txBody>
      </p:sp>
    </p:spTree>
    <p:extLst>
      <p:ext uri="{BB962C8B-B14F-4D97-AF65-F5344CB8AC3E}">
        <p14:creationId xmlns:p14="http://schemas.microsoft.com/office/powerpoint/2010/main" val="2333214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F0513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991678"/>
            <a:ext cx="8229600" cy="2021522"/>
          </a:xfrm>
          <a:prstGeom prst="rect">
            <a:avLst/>
          </a:prstGeom>
          <a:ln>
            <a:noFill/>
          </a:ln>
        </p:spPr>
        <p:txBody>
          <a:bodyPr vert="horz"/>
          <a:lstStyle>
            <a:lvl1pPr>
              <a:defRPr sz="4400" b="1" baseline="0">
                <a:latin typeface="Cabin" panose="020B0803050202020004" pitchFamily="34" charset="0"/>
                <a:cs typeface="Arial" panose="020B0604020202020204" pitchFamily="34" charset="0"/>
              </a:defRPr>
            </a:lvl1pPr>
          </a:lstStyle>
          <a:p>
            <a:r>
              <a:rPr lang="en-US" sz="5600" dirty="0" smtClean="0">
                <a:solidFill>
                  <a:srgbClr val="FFFFFF"/>
                </a:solidFill>
                <a:latin typeface="Arial" panose="020B0604020202020204" pitchFamily="34" charset="0"/>
                <a:cs typeface="Arial" panose="020B0604020202020204" pitchFamily="34" charset="0"/>
              </a:rPr>
              <a:t>BUMP SLIDE TITLE CAN GO HERE</a:t>
            </a:r>
            <a:endParaRPr lang="en-US" sz="5600" dirty="0">
              <a:solidFill>
                <a:srgbClr val="FFFFFF"/>
              </a:solidFill>
              <a:latin typeface="Cabin Bold"/>
              <a:cs typeface="Cabin Bold"/>
            </a:endParaRPr>
          </a:p>
        </p:txBody>
      </p:sp>
    </p:spTree>
    <p:extLst>
      <p:ext uri="{BB962C8B-B14F-4D97-AF65-F5344CB8AC3E}">
        <p14:creationId xmlns:p14="http://schemas.microsoft.com/office/powerpoint/2010/main" val="2333214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71707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991678"/>
            <a:ext cx="8229600" cy="2021522"/>
          </a:xfrm>
          <a:prstGeom prst="rect">
            <a:avLst/>
          </a:prstGeom>
          <a:ln>
            <a:noFill/>
          </a:ln>
        </p:spPr>
        <p:txBody>
          <a:bodyPr vert="horz"/>
          <a:lstStyle>
            <a:lvl1pPr>
              <a:defRPr sz="4400" baseline="0">
                <a:latin typeface="Cabin bold"/>
                <a:cs typeface="Cabin bold"/>
              </a:defRPr>
            </a:lvl1pPr>
          </a:lstStyle>
          <a:p>
            <a:r>
              <a:rPr lang="en-US" sz="5600" dirty="0" smtClean="0">
                <a:solidFill>
                  <a:srgbClr val="FFFFFF"/>
                </a:solidFill>
                <a:latin typeface="Cabin Bold"/>
                <a:cs typeface="Cabin Bold"/>
              </a:rPr>
              <a:t>BUMP SLID</a:t>
            </a:r>
            <a:r>
              <a:rPr lang="en-US" sz="5600" baseline="0" dirty="0" smtClean="0">
                <a:solidFill>
                  <a:srgbClr val="FFFFFF"/>
                </a:solidFill>
                <a:latin typeface="Cabin Bold"/>
                <a:cs typeface="Cabin Bold"/>
              </a:rPr>
              <a:t>E TITLE </a:t>
            </a:r>
            <a:br>
              <a:rPr lang="en-US" sz="5600" baseline="0" dirty="0" smtClean="0">
                <a:solidFill>
                  <a:srgbClr val="FFFFFF"/>
                </a:solidFill>
                <a:latin typeface="Cabin Bold"/>
                <a:cs typeface="Cabin Bold"/>
              </a:rPr>
            </a:br>
            <a:r>
              <a:rPr lang="en-US" sz="5600" baseline="0" dirty="0" smtClean="0">
                <a:solidFill>
                  <a:srgbClr val="FFFFFF"/>
                </a:solidFill>
                <a:latin typeface="Cabin Bold"/>
                <a:cs typeface="Cabin Bold"/>
              </a:rPr>
              <a:t>CAN GO HERE</a:t>
            </a:r>
            <a:endParaRPr lang="en-US" sz="5600" dirty="0">
              <a:solidFill>
                <a:srgbClr val="FFFFFF"/>
              </a:solidFill>
              <a:latin typeface="Cabin Bold"/>
              <a:cs typeface="Cabin Bold"/>
            </a:endParaRPr>
          </a:p>
        </p:txBody>
      </p:sp>
    </p:spTree>
    <p:extLst>
      <p:ext uri="{BB962C8B-B14F-4D97-AF65-F5344CB8AC3E}">
        <p14:creationId xmlns:p14="http://schemas.microsoft.com/office/powerpoint/2010/main" val="3426075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35BDB2"/>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991678"/>
            <a:ext cx="8229600" cy="2021522"/>
          </a:xfrm>
          <a:prstGeom prst="rect">
            <a:avLst/>
          </a:prstGeom>
          <a:ln>
            <a:noFill/>
          </a:ln>
        </p:spPr>
        <p:txBody>
          <a:bodyPr vert="horz"/>
          <a:lstStyle>
            <a:lvl1pPr>
              <a:defRPr sz="4400" baseline="0">
                <a:latin typeface="Cabin bold"/>
                <a:cs typeface="Cabin bold"/>
              </a:defRPr>
            </a:lvl1pPr>
          </a:lstStyle>
          <a:p>
            <a:r>
              <a:rPr lang="en-US" sz="5600" dirty="0" smtClean="0">
                <a:solidFill>
                  <a:srgbClr val="FFFFFF"/>
                </a:solidFill>
                <a:latin typeface="Cabin Bold"/>
                <a:cs typeface="Cabin Bold"/>
              </a:rPr>
              <a:t>BUMP SLID</a:t>
            </a:r>
            <a:r>
              <a:rPr lang="en-US" sz="5600" baseline="0" dirty="0" smtClean="0">
                <a:solidFill>
                  <a:srgbClr val="FFFFFF"/>
                </a:solidFill>
                <a:latin typeface="Cabin Bold"/>
                <a:cs typeface="Cabin Bold"/>
              </a:rPr>
              <a:t>E TITLE </a:t>
            </a:r>
            <a:br>
              <a:rPr lang="en-US" sz="5600" baseline="0" dirty="0" smtClean="0">
                <a:solidFill>
                  <a:srgbClr val="FFFFFF"/>
                </a:solidFill>
                <a:latin typeface="Cabin Bold"/>
                <a:cs typeface="Cabin Bold"/>
              </a:rPr>
            </a:br>
            <a:r>
              <a:rPr lang="en-US" sz="5600" baseline="0" dirty="0" smtClean="0">
                <a:solidFill>
                  <a:srgbClr val="FFFFFF"/>
                </a:solidFill>
                <a:latin typeface="Cabin Bold"/>
                <a:cs typeface="Cabin Bold"/>
              </a:rPr>
              <a:t>CAN GO HERE</a:t>
            </a:r>
            <a:endParaRPr lang="en-US" sz="5600" dirty="0">
              <a:solidFill>
                <a:srgbClr val="FFFFFF"/>
              </a:solidFill>
              <a:latin typeface="Cabin Bold"/>
              <a:cs typeface="Cabin Bold"/>
            </a:endParaRPr>
          </a:p>
        </p:txBody>
      </p:sp>
    </p:spTree>
    <p:extLst>
      <p:ext uri="{BB962C8B-B14F-4D97-AF65-F5344CB8AC3E}">
        <p14:creationId xmlns:p14="http://schemas.microsoft.com/office/powerpoint/2010/main" val="3927648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AEEF"/>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991678"/>
            <a:ext cx="8229600" cy="2021522"/>
          </a:xfrm>
          <a:prstGeom prst="rect">
            <a:avLst/>
          </a:prstGeom>
          <a:ln>
            <a:noFill/>
          </a:ln>
        </p:spPr>
        <p:txBody>
          <a:bodyPr vert="horz"/>
          <a:lstStyle>
            <a:lvl1pPr>
              <a:defRPr sz="4400" baseline="0">
                <a:latin typeface="Cabin bold"/>
                <a:cs typeface="Cabin bold"/>
              </a:defRPr>
            </a:lvl1pPr>
          </a:lstStyle>
          <a:p>
            <a:r>
              <a:rPr lang="en-US" sz="5600" dirty="0" smtClean="0">
                <a:solidFill>
                  <a:srgbClr val="FFFFFF"/>
                </a:solidFill>
                <a:latin typeface="Cabin Bold"/>
                <a:cs typeface="Cabin Bold"/>
              </a:rPr>
              <a:t>BUMP SLID</a:t>
            </a:r>
            <a:r>
              <a:rPr lang="en-US" sz="5600" baseline="0" dirty="0" smtClean="0">
                <a:solidFill>
                  <a:srgbClr val="FFFFFF"/>
                </a:solidFill>
                <a:latin typeface="Cabin Bold"/>
                <a:cs typeface="Cabin Bold"/>
              </a:rPr>
              <a:t>E TITLE </a:t>
            </a:r>
            <a:br>
              <a:rPr lang="en-US" sz="5600" baseline="0" dirty="0" smtClean="0">
                <a:solidFill>
                  <a:srgbClr val="FFFFFF"/>
                </a:solidFill>
                <a:latin typeface="Cabin Bold"/>
                <a:cs typeface="Cabin Bold"/>
              </a:rPr>
            </a:br>
            <a:r>
              <a:rPr lang="en-US" sz="5600" baseline="0" dirty="0" smtClean="0">
                <a:solidFill>
                  <a:srgbClr val="FFFFFF"/>
                </a:solidFill>
                <a:latin typeface="Cabin Bold"/>
                <a:cs typeface="Cabin Bold"/>
              </a:rPr>
              <a:t>CAN GO HERE</a:t>
            </a:r>
            <a:endParaRPr lang="en-US" sz="5600" dirty="0">
              <a:solidFill>
                <a:srgbClr val="FFFFFF"/>
              </a:solidFill>
              <a:latin typeface="Cabin Bold"/>
              <a:cs typeface="Cabin Bold"/>
            </a:endParaRPr>
          </a:p>
        </p:txBody>
      </p:sp>
    </p:spTree>
    <p:extLst>
      <p:ext uri="{BB962C8B-B14F-4D97-AF65-F5344CB8AC3E}">
        <p14:creationId xmlns:p14="http://schemas.microsoft.com/office/powerpoint/2010/main" val="1757692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F0513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991678"/>
            <a:ext cx="8229600" cy="2021522"/>
          </a:xfrm>
          <a:prstGeom prst="rect">
            <a:avLst/>
          </a:prstGeom>
          <a:ln>
            <a:noFill/>
          </a:ln>
        </p:spPr>
        <p:txBody>
          <a:bodyPr vert="horz"/>
          <a:lstStyle>
            <a:lvl1pPr>
              <a:defRPr sz="4400" baseline="0">
                <a:latin typeface="Cabin bold"/>
                <a:cs typeface="Cabin bold"/>
              </a:defRPr>
            </a:lvl1pPr>
          </a:lstStyle>
          <a:p>
            <a:r>
              <a:rPr lang="en-US" sz="5600" dirty="0" smtClean="0">
                <a:solidFill>
                  <a:srgbClr val="FFFFFF"/>
                </a:solidFill>
                <a:latin typeface="Cabin Bold"/>
                <a:cs typeface="Cabin Bold"/>
              </a:rPr>
              <a:t>BUMP SLID</a:t>
            </a:r>
            <a:r>
              <a:rPr lang="en-US" sz="5600" baseline="0" dirty="0" smtClean="0">
                <a:solidFill>
                  <a:srgbClr val="FFFFFF"/>
                </a:solidFill>
                <a:latin typeface="Cabin Bold"/>
                <a:cs typeface="Cabin Bold"/>
              </a:rPr>
              <a:t>E TITLE </a:t>
            </a:r>
            <a:br>
              <a:rPr lang="en-US" sz="5600" baseline="0" dirty="0" smtClean="0">
                <a:solidFill>
                  <a:srgbClr val="FFFFFF"/>
                </a:solidFill>
                <a:latin typeface="Cabin Bold"/>
                <a:cs typeface="Cabin Bold"/>
              </a:rPr>
            </a:br>
            <a:r>
              <a:rPr lang="en-US" sz="5600" baseline="0" dirty="0" smtClean="0">
                <a:solidFill>
                  <a:srgbClr val="FFFFFF"/>
                </a:solidFill>
                <a:latin typeface="Cabin Bold"/>
                <a:cs typeface="Cabin Bold"/>
              </a:rPr>
              <a:t>CAN GO HERE</a:t>
            </a:r>
            <a:endParaRPr lang="en-US" sz="5600" dirty="0">
              <a:solidFill>
                <a:srgbClr val="FFFFFF"/>
              </a:solidFill>
              <a:latin typeface="Cabin Bold"/>
              <a:cs typeface="Cabin Bold"/>
            </a:endParaRPr>
          </a:p>
        </p:txBody>
      </p:sp>
    </p:spTree>
    <p:extLst>
      <p:ext uri="{BB962C8B-B14F-4D97-AF65-F5344CB8AC3E}">
        <p14:creationId xmlns:p14="http://schemas.microsoft.com/office/powerpoint/2010/main" val="1201062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PrimaryLogo_Horiz_Color_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09412" y="1366266"/>
            <a:ext cx="5492972" cy="2547853"/>
          </a:xfrm>
          <a:prstGeom prst="rect">
            <a:avLst/>
          </a:prstGeom>
        </p:spPr>
      </p:pic>
      <p:sp>
        <p:nvSpPr>
          <p:cNvPr id="9" name="Text Placeholder 8"/>
          <p:cNvSpPr>
            <a:spLocks noGrp="1"/>
          </p:cNvSpPr>
          <p:nvPr>
            <p:ph type="body" sz="quarter" idx="14" hasCustomPrompt="1"/>
          </p:nvPr>
        </p:nvSpPr>
        <p:spPr>
          <a:xfrm>
            <a:off x="1651000" y="3821114"/>
            <a:ext cx="5349875" cy="408388"/>
          </a:xfrm>
          <a:prstGeom prst="rect">
            <a:avLst/>
          </a:prstGeom>
        </p:spPr>
        <p:txBody>
          <a:bodyPr vert="horz"/>
          <a:lstStyle>
            <a:lvl1pPr marL="0" indent="0">
              <a:buNone/>
              <a:defRPr sz="1800" b="0" i="0">
                <a:solidFill>
                  <a:srgbClr val="F05133"/>
                </a:solidFill>
                <a:latin typeface="Cabin Bold"/>
                <a:cs typeface="Cabin Bold"/>
              </a:defRPr>
            </a:lvl1pPr>
          </a:lstStyle>
          <a:p>
            <a:pPr lvl="0"/>
            <a:r>
              <a:rPr lang="en-US" dirty="0" smtClean="0"/>
              <a:t>Event/Title Presenter Name Here </a:t>
            </a:r>
            <a:endParaRPr lang="en-US" dirty="0"/>
          </a:p>
        </p:txBody>
      </p:sp>
      <p:sp>
        <p:nvSpPr>
          <p:cNvPr id="13" name="Text Placeholder 12"/>
          <p:cNvSpPr>
            <a:spLocks noGrp="1"/>
          </p:cNvSpPr>
          <p:nvPr>
            <p:ph type="body" sz="quarter" idx="15" hasCustomPrompt="1"/>
          </p:nvPr>
        </p:nvSpPr>
        <p:spPr>
          <a:xfrm>
            <a:off x="1651000" y="4245810"/>
            <a:ext cx="6264275" cy="312007"/>
          </a:xfrm>
          <a:prstGeom prst="rect">
            <a:avLst/>
          </a:prstGeom>
        </p:spPr>
        <p:txBody>
          <a:bodyPr vert="horz"/>
          <a:lstStyle>
            <a:lvl1pPr marL="0" indent="0">
              <a:buNone/>
              <a:defRPr sz="1800" b="0" i="0">
                <a:solidFill>
                  <a:srgbClr val="717073"/>
                </a:solidFill>
                <a:latin typeface="Georgia"/>
                <a:cs typeface="Georgia"/>
              </a:defRPr>
            </a:lvl1pPr>
          </a:lstStyle>
          <a:p>
            <a:pPr lvl="0"/>
            <a:r>
              <a:rPr lang="en-US" dirty="0" smtClean="0"/>
              <a:t>Department</a:t>
            </a:r>
            <a:endParaRPr lang="en-US" dirty="0"/>
          </a:p>
        </p:txBody>
      </p:sp>
      <p:sp>
        <p:nvSpPr>
          <p:cNvPr id="20" name="Content Placeholder 19"/>
          <p:cNvSpPr>
            <a:spLocks noGrp="1"/>
          </p:cNvSpPr>
          <p:nvPr>
            <p:ph sz="quarter" idx="16" hasCustomPrompt="1"/>
          </p:nvPr>
        </p:nvSpPr>
        <p:spPr>
          <a:xfrm>
            <a:off x="1651000" y="4595648"/>
            <a:ext cx="5570538" cy="376335"/>
          </a:xfrm>
          <a:prstGeom prst="rect">
            <a:avLst/>
          </a:prstGeom>
        </p:spPr>
        <p:txBody>
          <a:bodyPr vert="horz"/>
          <a:lstStyle>
            <a:lvl1pPr marL="0" indent="0">
              <a:buNone/>
              <a:defRPr sz="1800" b="0" i="1" baseline="0">
                <a:solidFill>
                  <a:srgbClr val="717073"/>
                </a:solidFill>
                <a:latin typeface="Georgia"/>
                <a:cs typeface="Georgia"/>
              </a:defRPr>
            </a:lvl1pPr>
          </a:lstStyle>
          <a:p>
            <a:pPr lvl="0"/>
            <a:r>
              <a:rPr lang="en-US" dirty="0" smtClean="0"/>
              <a:t>June 5, 2013</a:t>
            </a:r>
            <a:endParaRPr lang="en-US" dirty="0"/>
          </a:p>
        </p:txBody>
      </p:sp>
    </p:spTree>
    <p:extLst>
      <p:ext uri="{BB962C8B-B14F-4D97-AF65-F5344CB8AC3E}">
        <p14:creationId xmlns:p14="http://schemas.microsoft.com/office/powerpoint/2010/main" val="2069308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F05133"/>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F05133"/>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7993656" cy="3585467"/>
          </a:xfrm>
          <a:prstGeom prst="rect">
            <a:avLst/>
          </a:prstGeom>
        </p:spPr>
        <p:txBody>
          <a:bodyPr/>
          <a:lstStyle>
            <a:lvl1pPr>
              <a:defRPr sz="2000">
                <a:solidFill>
                  <a:srgbClr val="404040"/>
                </a:solidFill>
                <a:latin typeface="Cabin Regular"/>
                <a:cs typeface="Cabin Regular"/>
              </a:defRPr>
            </a:lvl1pPr>
            <a:lvl2pPr marL="742950" indent="-285750">
              <a:buFont typeface="Lucida Grande"/>
              <a:buChar char="»"/>
              <a:defRPr sz="1800">
                <a:solidFill>
                  <a:srgbClr val="404040"/>
                </a:solidFill>
                <a:latin typeface="Cabin Regular"/>
                <a:cs typeface="Cabin Regular"/>
              </a:defRPr>
            </a:lvl2pPr>
            <a:lvl3pPr>
              <a:defRPr sz="1600">
                <a:solidFill>
                  <a:srgbClr val="404040"/>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Box 5"/>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F05133"/>
                </a:solidFill>
                <a:latin typeface="Arial" panose="020B0604020202020204" pitchFamily="34" charset="0"/>
                <a:cs typeface="Cabin Regular"/>
              </a:rPr>
              <a:pPr/>
              <a:t>‹#›</a:t>
            </a:fld>
            <a:endParaRPr lang="en-US" sz="1200" dirty="0">
              <a:solidFill>
                <a:srgbClr val="F05133"/>
              </a:solidFill>
              <a:latin typeface="Arial" panose="020B0604020202020204" pitchFamily="34" charset="0"/>
              <a:cs typeface="Cabin Regular"/>
            </a:endParaRPr>
          </a:p>
        </p:txBody>
      </p:sp>
    </p:spTree>
    <p:extLst>
      <p:ext uri="{BB962C8B-B14F-4D97-AF65-F5344CB8AC3E}">
        <p14:creationId xmlns:p14="http://schemas.microsoft.com/office/powerpoint/2010/main" val="34403564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00AEEF"/>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7993656"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Box 4"/>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00AEEF"/>
                </a:solidFill>
                <a:latin typeface="Arial" panose="020B0604020202020204" pitchFamily="34" charset="0"/>
                <a:cs typeface="Cabin Regular"/>
              </a:rPr>
              <a:pPr/>
              <a:t>‹#›</a:t>
            </a:fld>
            <a:endParaRPr lang="en-US" sz="1200" dirty="0">
              <a:solidFill>
                <a:srgbClr val="00AEEF"/>
              </a:solidFill>
              <a:latin typeface="Arial" panose="020B0604020202020204" pitchFamily="34" charset="0"/>
              <a:cs typeface="Cabin Regular"/>
            </a:endParaRPr>
          </a:p>
        </p:txBody>
      </p:sp>
    </p:spTree>
    <p:extLst>
      <p:ext uri="{BB962C8B-B14F-4D97-AF65-F5344CB8AC3E}">
        <p14:creationId xmlns:p14="http://schemas.microsoft.com/office/powerpoint/2010/main" val="35988781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35BDB2"/>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35BDB2"/>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7993656"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Box 4"/>
          <p:cNvSpPr txBox="1"/>
          <p:nvPr userDrawn="1"/>
        </p:nvSpPr>
        <p:spPr>
          <a:xfrm>
            <a:off x="8690033" y="6498764"/>
            <a:ext cx="591931" cy="276999"/>
          </a:xfrm>
          <a:prstGeom prst="rect">
            <a:avLst/>
          </a:prstGeom>
          <a:noFill/>
        </p:spPr>
        <p:txBody>
          <a:bodyPr wrap="square" rtlCol="0">
            <a:spAutoFit/>
          </a:bodyPr>
          <a:lstStyle/>
          <a:p>
            <a:fld id="{4EBDF319-9836-5844-803B-28E653005CFF}" type="slidenum">
              <a:rPr lang="en-US" sz="1200" smtClean="0">
                <a:solidFill>
                  <a:srgbClr val="35BDB2"/>
                </a:solidFill>
                <a:latin typeface="Arial" panose="020B0604020202020204" pitchFamily="34" charset="0"/>
                <a:cs typeface="Cabin Regular"/>
              </a:rPr>
              <a:pPr/>
              <a:t>‹#›</a:t>
            </a:fld>
            <a:endParaRPr lang="en-US" sz="1200" dirty="0">
              <a:solidFill>
                <a:srgbClr val="35BDB2"/>
              </a:solidFill>
              <a:latin typeface="Arial" panose="020B0604020202020204" pitchFamily="34" charset="0"/>
              <a:cs typeface="Cabin Regular"/>
            </a:endParaRPr>
          </a:p>
        </p:txBody>
      </p:sp>
    </p:spTree>
    <p:extLst>
      <p:ext uri="{BB962C8B-B14F-4D97-AF65-F5344CB8AC3E}">
        <p14:creationId xmlns:p14="http://schemas.microsoft.com/office/powerpoint/2010/main" val="113127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19" y="599703"/>
            <a:ext cx="7984651" cy="502692"/>
          </a:xfrm>
          <a:prstGeom prst="rect">
            <a:avLst/>
          </a:prstGeom>
        </p:spPr>
        <p:txBody>
          <a:bodyPr>
            <a:normAutofit/>
          </a:bodyPr>
          <a:lstStyle>
            <a:lvl1pPr algn="l">
              <a:defRPr sz="2400" b="0" i="0" cap="all">
                <a:solidFill>
                  <a:srgbClr val="00AEEF"/>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7993656"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Box 4"/>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00AEEF"/>
                </a:solidFill>
                <a:latin typeface="Arial" panose="020B0604020202020204" pitchFamily="34" charset="0"/>
                <a:cs typeface="Arial" panose="020B0604020202020204" pitchFamily="34" charset="0"/>
              </a:rPr>
              <a:t>‹#›</a:t>
            </a:fld>
            <a:endParaRPr lang="en-US" sz="1200" b="0" i="0" cap="none" normalizeH="0" dirty="0">
              <a:solidFill>
                <a:srgbClr val="00AEE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0974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717073"/>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717073"/>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7993656"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Box 4"/>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717073"/>
                </a:solidFill>
                <a:latin typeface="Arial" panose="020B0604020202020204" pitchFamily="34" charset="0"/>
                <a:cs typeface="Cabin Regular"/>
              </a:rPr>
              <a:pPr/>
              <a:t>‹#›</a:t>
            </a:fld>
            <a:endParaRPr lang="en-US" sz="1200" dirty="0">
              <a:solidFill>
                <a:srgbClr val="717073"/>
              </a:solidFill>
              <a:latin typeface="Arial" panose="020B0604020202020204" pitchFamily="34" charset="0"/>
              <a:cs typeface="Cabin Regular"/>
            </a:endParaRPr>
          </a:p>
        </p:txBody>
      </p:sp>
    </p:spTree>
    <p:extLst>
      <p:ext uri="{BB962C8B-B14F-4D97-AF65-F5344CB8AC3E}">
        <p14:creationId xmlns:p14="http://schemas.microsoft.com/office/powerpoint/2010/main" val="13138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F05133"/>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F05133"/>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Content Placeholder 2"/>
          <p:cNvSpPr>
            <a:spLocks noGrp="1"/>
          </p:cNvSpPr>
          <p:nvPr>
            <p:ph idx="10"/>
          </p:nvPr>
        </p:nvSpPr>
        <p:spPr>
          <a:xfrm>
            <a:off x="4885043" y="1588968"/>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F05133"/>
                </a:solidFill>
                <a:latin typeface="Arial" panose="020B0604020202020204" pitchFamily="34" charset="0"/>
                <a:cs typeface="Cabin Regular"/>
              </a:rPr>
              <a:pPr/>
              <a:t>‹#›</a:t>
            </a:fld>
            <a:endParaRPr lang="en-US" sz="1200" dirty="0">
              <a:solidFill>
                <a:srgbClr val="F05133"/>
              </a:solidFill>
              <a:latin typeface="Arial" panose="020B0604020202020204" pitchFamily="34" charset="0"/>
              <a:cs typeface="Cabin Regular"/>
            </a:endParaRPr>
          </a:p>
        </p:txBody>
      </p:sp>
    </p:spTree>
    <p:extLst>
      <p:ext uri="{BB962C8B-B14F-4D97-AF65-F5344CB8AC3E}">
        <p14:creationId xmlns:p14="http://schemas.microsoft.com/office/powerpoint/2010/main" val="2095989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00AEEF"/>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
          </p:nvPr>
        </p:nvSpPr>
        <p:spPr>
          <a:xfrm>
            <a:off x="693144" y="1600200"/>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2"/>
          <p:cNvSpPr>
            <a:spLocks noGrp="1"/>
          </p:cNvSpPr>
          <p:nvPr>
            <p:ph idx="10"/>
          </p:nvPr>
        </p:nvSpPr>
        <p:spPr>
          <a:xfrm>
            <a:off x="4885043" y="1588968"/>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00AEEF"/>
                </a:solidFill>
                <a:latin typeface="Arial" panose="020B0604020202020204" pitchFamily="34" charset="0"/>
                <a:cs typeface="Cabin Regular"/>
              </a:rPr>
              <a:pPr/>
              <a:t>‹#›</a:t>
            </a:fld>
            <a:endParaRPr lang="en-US" sz="1200" dirty="0">
              <a:solidFill>
                <a:srgbClr val="00AEEF"/>
              </a:solidFill>
              <a:latin typeface="Arial" panose="020B0604020202020204" pitchFamily="34" charset="0"/>
              <a:cs typeface="Cabin Regular"/>
            </a:endParaRPr>
          </a:p>
        </p:txBody>
      </p:sp>
    </p:spTree>
    <p:extLst>
      <p:ext uri="{BB962C8B-B14F-4D97-AF65-F5344CB8AC3E}">
        <p14:creationId xmlns:p14="http://schemas.microsoft.com/office/powerpoint/2010/main" val="2947547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35BDB2"/>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35BDB2"/>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
          </p:nvPr>
        </p:nvSpPr>
        <p:spPr>
          <a:xfrm>
            <a:off x="693144" y="1600200"/>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2"/>
          <p:cNvSpPr>
            <a:spLocks noGrp="1"/>
          </p:cNvSpPr>
          <p:nvPr>
            <p:ph idx="10"/>
          </p:nvPr>
        </p:nvSpPr>
        <p:spPr>
          <a:xfrm>
            <a:off x="4885043" y="1588968"/>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35BDB2"/>
                </a:solidFill>
                <a:latin typeface="Arial" panose="020B0604020202020204" pitchFamily="34" charset="0"/>
                <a:cs typeface="Cabin Regular"/>
              </a:rPr>
              <a:pPr/>
              <a:t>‹#›</a:t>
            </a:fld>
            <a:endParaRPr lang="en-US" sz="1200" dirty="0">
              <a:solidFill>
                <a:srgbClr val="35BDB2"/>
              </a:solidFill>
              <a:latin typeface="Arial" panose="020B0604020202020204" pitchFamily="34" charset="0"/>
              <a:cs typeface="Cabin Regular"/>
            </a:endParaRPr>
          </a:p>
        </p:txBody>
      </p:sp>
    </p:spTree>
    <p:extLst>
      <p:ext uri="{BB962C8B-B14F-4D97-AF65-F5344CB8AC3E}">
        <p14:creationId xmlns:p14="http://schemas.microsoft.com/office/powerpoint/2010/main" val="2068067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717073"/>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717073"/>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
          </p:nvPr>
        </p:nvSpPr>
        <p:spPr>
          <a:xfrm>
            <a:off x="693144" y="1600200"/>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2"/>
          <p:cNvSpPr>
            <a:spLocks noGrp="1"/>
          </p:cNvSpPr>
          <p:nvPr>
            <p:ph idx="10"/>
          </p:nvPr>
        </p:nvSpPr>
        <p:spPr>
          <a:xfrm>
            <a:off x="4885043" y="1588968"/>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717073"/>
                </a:solidFill>
                <a:latin typeface="Arial" panose="020B0604020202020204" pitchFamily="34" charset="0"/>
                <a:cs typeface="Cabin Regular"/>
              </a:rPr>
              <a:pPr/>
              <a:t>‹#›</a:t>
            </a:fld>
            <a:endParaRPr lang="en-US" sz="1200" dirty="0">
              <a:solidFill>
                <a:srgbClr val="717073"/>
              </a:solidFill>
              <a:latin typeface="Arial" panose="020B0604020202020204" pitchFamily="34" charset="0"/>
              <a:cs typeface="Cabin Regular"/>
            </a:endParaRPr>
          </a:p>
        </p:txBody>
      </p:sp>
    </p:spTree>
    <p:extLst>
      <p:ext uri="{BB962C8B-B14F-4D97-AF65-F5344CB8AC3E}">
        <p14:creationId xmlns:p14="http://schemas.microsoft.com/office/powerpoint/2010/main" val="38257438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F05133"/>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F05133"/>
            </a:solidFill>
          </a:ln>
        </p:spPr>
        <p:style>
          <a:lnRef idx="1">
            <a:schemeClr val="dk1"/>
          </a:lnRef>
          <a:fillRef idx="0">
            <a:schemeClr val="dk1"/>
          </a:fillRef>
          <a:effectRef idx="0">
            <a:schemeClr val="dk1"/>
          </a:effectRef>
          <a:fontRef idx="minor">
            <a:schemeClr val="tx1"/>
          </a:fontRef>
        </p:style>
      </p:cxnSp>
      <p:sp>
        <p:nvSpPr>
          <p:cNvPr id="6" name="Picture Placeholder 2"/>
          <p:cNvSpPr>
            <a:spLocks noGrp="1"/>
          </p:cNvSpPr>
          <p:nvPr>
            <p:ph type="pic" idx="1"/>
          </p:nvPr>
        </p:nvSpPr>
        <p:spPr>
          <a:xfrm>
            <a:off x="698625" y="1915076"/>
            <a:ext cx="4290230" cy="3217673"/>
          </a:xfrm>
          <a:prstGeom prst="rect">
            <a:avLst/>
          </a:prstGeom>
        </p:spPr>
        <p:txBody>
          <a:bodyPr/>
          <a:lstStyle>
            <a:lvl1pPr marL="0" indent="0">
              <a:buNone/>
              <a:defRPr sz="3200" b="0" i="0">
                <a:latin typeface="Cabin Regular"/>
                <a:cs typeface="Cabin Regular"/>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Content Placeholder 2"/>
          <p:cNvSpPr>
            <a:spLocks noGrp="1"/>
          </p:cNvSpPr>
          <p:nvPr>
            <p:ph idx="10"/>
          </p:nvPr>
        </p:nvSpPr>
        <p:spPr>
          <a:xfrm>
            <a:off x="5115524" y="1915076"/>
            <a:ext cx="3237668" cy="3217673"/>
          </a:xfrm>
          <a:prstGeom prst="rect">
            <a:avLst/>
          </a:prstGeom>
        </p:spPr>
        <p:txBody>
          <a:bodyPr>
            <a:normAutofit/>
          </a:bodyPr>
          <a:lstStyle>
            <a:lvl1pPr>
              <a:defRPr sz="2000" b="0" i="0">
                <a:solidFill>
                  <a:schemeClr val="tx1">
                    <a:lumMod val="75000"/>
                    <a:lumOff val="25000"/>
                  </a:schemeClr>
                </a:solidFill>
                <a:latin typeface="Cabin Regular"/>
                <a:cs typeface="Cabin Regular"/>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F05133"/>
                </a:solidFill>
                <a:latin typeface="Arial" panose="020B0604020202020204" pitchFamily="34" charset="0"/>
                <a:cs typeface="Cabin Regular"/>
              </a:rPr>
              <a:pPr/>
              <a:t>‹#›</a:t>
            </a:fld>
            <a:endParaRPr lang="en-US" sz="1200" dirty="0">
              <a:solidFill>
                <a:srgbClr val="F05133"/>
              </a:solidFill>
              <a:latin typeface="Arial" panose="020B0604020202020204" pitchFamily="34" charset="0"/>
              <a:cs typeface="Cabin Regular"/>
            </a:endParaRPr>
          </a:p>
        </p:txBody>
      </p:sp>
    </p:spTree>
    <p:extLst>
      <p:ext uri="{BB962C8B-B14F-4D97-AF65-F5344CB8AC3E}">
        <p14:creationId xmlns:p14="http://schemas.microsoft.com/office/powerpoint/2010/main" val="23582248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00AEEF"/>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6" name="Picture Placeholder 2"/>
          <p:cNvSpPr>
            <a:spLocks noGrp="1"/>
          </p:cNvSpPr>
          <p:nvPr>
            <p:ph type="pic" idx="1"/>
          </p:nvPr>
        </p:nvSpPr>
        <p:spPr>
          <a:xfrm>
            <a:off x="698625" y="1915076"/>
            <a:ext cx="4290230" cy="3217673"/>
          </a:xfrm>
          <a:prstGeom prst="rect">
            <a:avLst/>
          </a:prstGeom>
        </p:spPr>
        <p:txBody>
          <a:bodyPr/>
          <a:lstStyle>
            <a:lvl1pPr marL="0" indent="0">
              <a:buNone/>
              <a:defRPr sz="3200" b="0" i="0">
                <a:latin typeface="Cabin Regular"/>
                <a:cs typeface="Cabin Regular"/>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Content Placeholder 2"/>
          <p:cNvSpPr>
            <a:spLocks noGrp="1"/>
          </p:cNvSpPr>
          <p:nvPr>
            <p:ph idx="10"/>
          </p:nvPr>
        </p:nvSpPr>
        <p:spPr>
          <a:xfrm>
            <a:off x="5115524" y="1915076"/>
            <a:ext cx="3237668" cy="3217673"/>
          </a:xfrm>
          <a:prstGeom prst="rect">
            <a:avLst/>
          </a:prstGeom>
        </p:spPr>
        <p:txBody>
          <a:bodyPr>
            <a:normAutofit/>
          </a:bodyPr>
          <a:lstStyle>
            <a:lvl1pPr>
              <a:defRPr sz="2000" b="0" i="0">
                <a:solidFill>
                  <a:schemeClr val="tx1">
                    <a:lumMod val="75000"/>
                    <a:lumOff val="25000"/>
                  </a:schemeClr>
                </a:solidFill>
                <a:latin typeface="Cabin Regular"/>
                <a:cs typeface="Cabin Regular"/>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00AEEF"/>
                </a:solidFill>
                <a:latin typeface="Arial" panose="020B0604020202020204" pitchFamily="34" charset="0"/>
                <a:cs typeface="Cabin Regular"/>
              </a:rPr>
              <a:pPr/>
              <a:t>‹#›</a:t>
            </a:fld>
            <a:endParaRPr lang="en-US" sz="1200" dirty="0">
              <a:solidFill>
                <a:srgbClr val="00AEEF"/>
              </a:solidFill>
              <a:latin typeface="Arial" panose="020B0604020202020204" pitchFamily="34" charset="0"/>
              <a:cs typeface="Cabin Regular"/>
            </a:endParaRPr>
          </a:p>
        </p:txBody>
      </p:sp>
    </p:spTree>
    <p:extLst>
      <p:ext uri="{BB962C8B-B14F-4D97-AF65-F5344CB8AC3E}">
        <p14:creationId xmlns:p14="http://schemas.microsoft.com/office/powerpoint/2010/main" val="34276353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35BDB2"/>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35BDB2"/>
            </a:solidFill>
          </a:ln>
        </p:spPr>
        <p:style>
          <a:lnRef idx="1">
            <a:schemeClr val="dk1"/>
          </a:lnRef>
          <a:fillRef idx="0">
            <a:schemeClr val="dk1"/>
          </a:fillRef>
          <a:effectRef idx="0">
            <a:schemeClr val="dk1"/>
          </a:effectRef>
          <a:fontRef idx="minor">
            <a:schemeClr val="tx1"/>
          </a:fontRef>
        </p:style>
      </p:cxnSp>
      <p:sp>
        <p:nvSpPr>
          <p:cNvPr id="6" name="Picture Placeholder 2"/>
          <p:cNvSpPr>
            <a:spLocks noGrp="1"/>
          </p:cNvSpPr>
          <p:nvPr>
            <p:ph type="pic" idx="1"/>
          </p:nvPr>
        </p:nvSpPr>
        <p:spPr>
          <a:xfrm>
            <a:off x="698625" y="1915076"/>
            <a:ext cx="4290230" cy="3217673"/>
          </a:xfrm>
          <a:prstGeom prst="rect">
            <a:avLst/>
          </a:prstGeom>
        </p:spPr>
        <p:txBody>
          <a:bodyPr/>
          <a:lstStyle>
            <a:lvl1pPr marL="0" indent="0">
              <a:buNone/>
              <a:defRPr sz="3200" b="0" i="0">
                <a:latin typeface="Cabin Regular"/>
                <a:cs typeface="Cabin Regular"/>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Content Placeholder 2"/>
          <p:cNvSpPr>
            <a:spLocks noGrp="1"/>
          </p:cNvSpPr>
          <p:nvPr>
            <p:ph idx="10"/>
          </p:nvPr>
        </p:nvSpPr>
        <p:spPr>
          <a:xfrm>
            <a:off x="5115524" y="1915076"/>
            <a:ext cx="3237668" cy="3217673"/>
          </a:xfrm>
          <a:prstGeom prst="rect">
            <a:avLst/>
          </a:prstGeom>
        </p:spPr>
        <p:txBody>
          <a:bodyPr>
            <a:normAutofit/>
          </a:bodyPr>
          <a:lstStyle>
            <a:lvl1pPr>
              <a:defRPr sz="2000" b="0" i="0">
                <a:solidFill>
                  <a:schemeClr val="tx1">
                    <a:lumMod val="75000"/>
                    <a:lumOff val="25000"/>
                  </a:schemeClr>
                </a:solidFill>
                <a:latin typeface="Cabin Regular"/>
                <a:cs typeface="Cabin Regular"/>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35BDB2"/>
                </a:solidFill>
                <a:latin typeface="Arial" panose="020B0604020202020204" pitchFamily="34" charset="0"/>
                <a:cs typeface="Cabin Regular"/>
              </a:rPr>
              <a:pPr/>
              <a:t>‹#›</a:t>
            </a:fld>
            <a:endParaRPr lang="en-US" sz="1200" dirty="0">
              <a:solidFill>
                <a:srgbClr val="35BDB2"/>
              </a:solidFill>
              <a:latin typeface="Arial" panose="020B0604020202020204" pitchFamily="34" charset="0"/>
              <a:cs typeface="Cabin Regular"/>
            </a:endParaRPr>
          </a:p>
        </p:txBody>
      </p:sp>
    </p:spTree>
    <p:extLst>
      <p:ext uri="{BB962C8B-B14F-4D97-AF65-F5344CB8AC3E}">
        <p14:creationId xmlns:p14="http://schemas.microsoft.com/office/powerpoint/2010/main" val="11226047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717073"/>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717073"/>
            </a:solidFill>
          </a:ln>
        </p:spPr>
        <p:style>
          <a:lnRef idx="1">
            <a:schemeClr val="dk1"/>
          </a:lnRef>
          <a:fillRef idx="0">
            <a:schemeClr val="dk1"/>
          </a:fillRef>
          <a:effectRef idx="0">
            <a:schemeClr val="dk1"/>
          </a:effectRef>
          <a:fontRef idx="minor">
            <a:schemeClr val="tx1"/>
          </a:fontRef>
        </p:style>
      </p:cxnSp>
      <p:sp>
        <p:nvSpPr>
          <p:cNvPr id="6" name="Picture Placeholder 2"/>
          <p:cNvSpPr>
            <a:spLocks noGrp="1"/>
          </p:cNvSpPr>
          <p:nvPr>
            <p:ph type="pic" idx="1"/>
          </p:nvPr>
        </p:nvSpPr>
        <p:spPr>
          <a:xfrm>
            <a:off x="698625" y="1915076"/>
            <a:ext cx="4290230" cy="3217673"/>
          </a:xfrm>
          <a:prstGeom prst="rect">
            <a:avLst/>
          </a:prstGeom>
        </p:spPr>
        <p:txBody>
          <a:bodyPr/>
          <a:lstStyle>
            <a:lvl1pPr marL="0" indent="0">
              <a:buNone/>
              <a:defRPr sz="3200" b="0" i="0">
                <a:latin typeface="Cabin Regular"/>
                <a:cs typeface="Cabin Regular"/>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Content Placeholder 2"/>
          <p:cNvSpPr>
            <a:spLocks noGrp="1"/>
          </p:cNvSpPr>
          <p:nvPr>
            <p:ph idx="10"/>
          </p:nvPr>
        </p:nvSpPr>
        <p:spPr>
          <a:xfrm>
            <a:off x="5115524" y="1915076"/>
            <a:ext cx="3237668" cy="3217673"/>
          </a:xfrm>
          <a:prstGeom prst="rect">
            <a:avLst/>
          </a:prstGeom>
        </p:spPr>
        <p:txBody>
          <a:bodyPr>
            <a:normAutofit/>
          </a:bodyPr>
          <a:lstStyle>
            <a:lvl1pPr>
              <a:defRPr sz="2000" b="0" i="0">
                <a:solidFill>
                  <a:schemeClr val="tx1">
                    <a:lumMod val="75000"/>
                    <a:lumOff val="25000"/>
                  </a:schemeClr>
                </a:solidFill>
                <a:latin typeface="Cabin Regular"/>
                <a:cs typeface="Cabin Regular"/>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717073"/>
                </a:solidFill>
                <a:latin typeface="Arial" panose="020B0604020202020204" pitchFamily="34" charset="0"/>
                <a:cs typeface="Cabin Regular"/>
              </a:rPr>
              <a:pPr/>
              <a:t>‹#›</a:t>
            </a:fld>
            <a:endParaRPr lang="en-US" sz="1200" dirty="0">
              <a:solidFill>
                <a:srgbClr val="717073"/>
              </a:solidFill>
              <a:latin typeface="Arial" panose="020B0604020202020204" pitchFamily="34" charset="0"/>
              <a:cs typeface="Cabin Regular"/>
            </a:endParaRPr>
          </a:p>
        </p:txBody>
      </p:sp>
    </p:spTree>
    <p:extLst>
      <p:ext uri="{BB962C8B-B14F-4D97-AF65-F5344CB8AC3E}">
        <p14:creationId xmlns:p14="http://schemas.microsoft.com/office/powerpoint/2010/main" val="3474949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F05133"/>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F05133"/>
            </a:solidFill>
          </a:ln>
        </p:spPr>
        <p:style>
          <a:lnRef idx="1">
            <a:schemeClr val="dk1"/>
          </a:lnRef>
          <a:fillRef idx="0">
            <a:schemeClr val="dk1"/>
          </a:fillRef>
          <a:effectRef idx="0">
            <a:schemeClr val="dk1"/>
          </a:effectRef>
          <a:fontRef idx="minor">
            <a:schemeClr val="tx1"/>
          </a:fontRef>
        </p:style>
      </p:cxnSp>
      <p:sp>
        <p:nvSpPr>
          <p:cNvPr id="12" name="Picture Placeholder 2"/>
          <p:cNvSpPr>
            <a:spLocks noGrp="1"/>
          </p:cNvSpPr>
          <p:nvPr>
            <p:ph type="pic" idx="1"/>
          </p:nvPr>
        </p:nvSpPr>
        <p:spPr>
          <a:xfrm>
            <a:off x="694620"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Picture Placeholder 2"/>
          <p:cNvSpPr>
            <a:spLocks noGrp="1"/>
          </p:cNvSpPr>
          <p:nvPr>
            <p:ph type="pic" idx="10"/>
          </p:nvPr>
        </p:nvSpPr>
        <p:spPr>
          <a:xfrm>
            <a:off x="3536106"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Picture Placeholder 2"/>
          <p:cNvSpPr>
            <a:spLocks noGrp="1"/>
          </p:cNvSpPr>
          <p:nvPr>
            <p:ph type="pic" idx="11"/>
          </p:nvPr>
        </p:nvSpPr>
        <p:spPr>
          <a:xfrm>
            <a:off x="6369747"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F05133"/>
                </a:solidFill>
                <a:latin typeface="Arial" panose="020B0604020202020204" pitchFamily="34" charset="0"/>
                <a:cs typeface="Cabin Regular"/>
              </a:rPr>
              <a:pPr/>
              <a:t>‹#›</a:t>
            </a:fld>
            <a:endParaRPr lang="en-US" sz="1200" dirty="0">
              <a:solidFill>
                <a:srgbClr val="F05133"/>
              </a:solidFill>
              <a:latin typeface="Arial" panose="020B0604020202020204" pitchFamily="34" charset="0"/>
              <a:cs typeface="Cabin Regular"/>
            </a:endParaRPr>
          </a:p>
        </p:txBody>
      </p:sp>
    </p:spTree>
    <p:extLst>
      <p:ext uri="{BB962C8B-B14F-4D97-AF65-F5344CB8AC3E}">
        <p14:creationId xmlns:p14="http://schemas.microsoft.com/office/powerpoint/2010/main" val="600244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7992180" cy="502692"/>
          </a:xfrm>
          <a:prstGeom prst="rect">
            <a:avLst/>
          </a:prstGeom>
        </p:spPr>
        <p:txBody>
          <a:bodyPr>
            <a:normAutofit/>
          </a:bodyPr>
          <a:lstStyle>
            <a:lvl1pPr algn="l">
              <a:defRPr sz="2400" b="0" i="0" cap="all">
                <a:solidFill>
                  <a:srgbClr val="35BDB2"/>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35BDB2"/>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7993656"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Box 4"/>
          <p:cNvSpPr txBox="1"/>
          <p:nvPr userDrawn="1"/>
        </p:nvSpPr>
        <p:spPr>
          <a:xfrm>
            <a:off x="8690033" y="6498764"/>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35BDB2"/>
                </a:solidFill>
                <a:latin typeface="Arial" panose="020B0604020202020204" pitchFamily="34" charset="0"/>
                <a:cs typeface="Arial" panose="020B0604020202020204" pitchFamily="34" charset="0"/>
              </a:rPr>
              <a:t>‹#›</a:t>
            </a:fld>
            <a:endParaRPr lang="en-US" sz="1200" b="0" i="0" cap="none" normalizeH="0" dirty="0">
              <a:solidFill>
                <a:srgbClr val="35BDB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2830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00AEEF"/>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12" name="Picture Placeholder 2"/>
          <p:cNvSpPr>
            <a:spLocks noGrp="1"/>
          </p:cNvSpPr>
          <p:nvPr>
            <p:ph type="pic" idx="1"/>
          </p:nvPr>
        </p:nvSpPr>
        <p:spPr>
          <a:xfrm>
            <a:off x="694620"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Picture Placeholder 2"/>
          <p:cNvSpPr>
            <a:spLocks noGrp="1"/>
          </p:cNvSpPr>
          <p:nvPr>
            <p:ph type="pic" idx="10"/>
          </p:nvPr>
        </p:nvSpPr>
        <p:spPr>
          <a:xfrm>
            <a:off x="3536106"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Picture Placeholder 2"/>
          <p:cNvSpPr>
            <a:spLocks noGrp="1"/>
          </p:cNvSpPr>
          <p:nvPr>
            <p:ph type="pic" idx="11"/>
          </p:nvPr>
        </p:nvSpPr>
        <p:spPr>
          <a:xfrm>
            <a:off x="6369747"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00AEEF"/>
                </a:solidFill>
                <a:latin typeface="Arial" panose="020B0604020202020204" pitchFamily="34" charset="0"/>
                <a:cs typeface="Cabin Regular"/>
              </a:rPr>
              <a:pPr/>
              <a:t>‹#›</a:t>
            </a:fld>
            <a:endParaRPr lang="en-US" sz="1200" dirty="0">
              <a:solidFill>
                <a:srgbClr val="00AEEF"/>
              </a:solidFill>
              <a:latin typeface="Arial" panose="020B0604020202020204" pitchFamily="34" charset="0"/>
              <a:cs typeface="Cabin Regular"/>
            </a:endParaRPr>
          </a:p>
        </p:txBody>
      </p:sp>
    </p:spTree>
    <p:extLst>
      <p:ext uri="{BB962C8B-B14F-4D97-AF65-F5344CB8AC3E}">
        <p14:creationId xmlns:p14="http://schemas.microsoft.com/office/powerpoint/2010/main" val="917115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35BDB2"/>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35BDB2"/>
            </a:solidFill>
          </a:ln>
        </p:spPr>
        <p:style>
          <a:lnRef idx="1">
            <a:schemeClr val="dk1"/>
          </a:lnRef>
          <a:fillRef idx="0">
            <a:schemeClr val="dk1"/>
          </a:fillRef>
          <a:effectRef idx="0">
            <a:schemeClr val="dk1"/>
          </a:effectRef>
          <a:fontRef idx="minor">
            <a:schemeClr val="tx1"/>
          </a:fontRef>
        </p:style>
      </p:cxnSp>
      <p:sp>
        <p:nvSpPr>
          <p:cNvPr id="12" name="Picture Placeholder 2"/>
          <p:cNvSpPr>
            <a:spLocks noGrp="1"/>
          </p:cNvSpPr>
          <p:nvPr>
            <p:ph type="pic" idx="1"/>
          </p:nvPr>
        </p:nvSpPr>
        <p:spPr>
          <a:xfrm>
            <a:off x="694620"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Picture Placeholder 2"/>
          <p:cNvSpPr>
            <a:spLocks noGrp="1"/>
          </p:cNvSpPr>
          <p:nvPr>
            <p:ph type="pic" idx="10"/>
          </p:nvPr>
        </p:nvSpPr>
        <p:spPr>
          <a:xfrm>
            <a:off x="3536106"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Picture Placeholder 2"/>
          <p:cNvSpPr>
            <a:spLocks noGrp="1"/>
          </p:cNvSpPr>
          <p:nvPr>
            <p:ph type="pic" idx="11"/>
          </p:nvPr>
        </p:nvSpPr>
        <p:spPr>
          <a:xfrm>
            <a:off x="6369747"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35BDB2"/>
                </a:solidFill>
                <a:latin typeface="Arial" panose="020B0604020202020204" pitchFamily="34" charset="0"/>
                <a:cs typeface="Cabin Regular"/>
              </a:rPr>
              <a:pPr/>
              <a:t>‹#›</a:t>
            </a:fld>
            <a:endParaRPr lang="en-US" sz="1200" dirty="0">
              <a:solidFill>
                <a:srgbClr val="35BDB2"/>
              </a:solidFill>
              <a:latin typeface="Arial" panose="020B0604020202020204" pitchFamily="34" charset="0"/>
              <a:cs typeface="Cabin Regular"/>
            </a:endParaRPr>
          </a:p>
        </p:txBody>
      </p:sp>
    </p:spTree>
    <p:extLst>
      <p:ext uri="{BB962C8B-B14F-4D97-AF65-F5344CB8AC3E}">
        <p14:creationId xmlns:p14="http://schemas.microsoft.com/office/powerpoint/2010/main" val="29868566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717073"/>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717073"/>
            </a:solidFill>
          </a:ln>
        </p:spPr>
        <p:style>
          <a:lnRef idx="1">
            <a:schemeClr val="dk1"/>
          </a:lnRef>
          <a:fillRef idx="0">
            <a:schemeClr val="dk1"/>
          </a:fillRef>
          <a:effectRef idx="0">
            <a:schemeClr val="dk1"/>
          </a:effectRef>
          <a:fontRef idx="minor">
            <a:schemeClr val="tx1"/>
          </a:fontRef>
        </p:style>
      </p:cxnSp>
      <p:sp>
        <p:nvSpPr>
          <p:cNvPr id="9" name="Picture Placeholder 2"/>
          <p:cNvSpPr>
            <a:spLocks noGrp="1"/>
          </p:cNvSpPr>
          <p:nvPr>
            <p:ph type="pic" idx="1"/>
          </p:nvPr>
        </p:nvSpPr>
        <p:spPr>
          <a:xfrm>
            <a:off x="694620"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0"/>
          </p:nvPr>
        </p:nvSpPr>
        <p:spPr>
          <a:xfrm>
            <a:off x="3536106"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Picture Placeholder 2"/>
          <p:cNvSpPr>
            <a:spLocks noGrp="1"/>
          </p:cNvSpPr>
          <p:nvPr>
            <p:ph type="pic" idx="11"/>
          </p:nvPr>
        </p:nvSpPr>
        <p:spPr>
          <a:xfrm>
            <a:off x="6369747"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smtClean="0">
                <a:solidFill>
                  <a:srgbClr val="717073"/>
                </a:solidFill>
                <a:latin typeface="Arial" panose="020B0604020202020204" pitchFamily="34" charset="0"/>
                <a:cs typeface="Cabin Regular"/>
              </a:rPr>
              <a:pPr/>
              <a:t>‹#›</a:t>
            </a:fld>
            <a:endParaRPr lang="en-US" sz="1200" dirty="0">
              <a:solidFill>
                <a:srgbClr val="717073"/>
              </a:solidFill>
              <a:latin typeface="Arial" panose="020B0604020202020204" pitchFamily="34" charset="0"/>
              <a:cs typeface="Cabin Regular"/>
            </a:endParaRPr>
          </a:p>
        </p:txBody>
      </p:sp>
    </p:spTree>
    <p:extLst>
      <p:ext uri="{BB962C8B-B14F-4D97-AF65-F5344CB8AC3E}">
        <p14:creationId xmlns:p14="http://schemas.microsoft.com/office/powerpoint/2010/main" val="3742914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7992180" cy="502692"/>
          </a:xfrm>
          <a:prstGeom prst="rect">
            <a:avLst/>
          </a:prstGeom>
        </p:spPr>
        <p:txBody>
          <a:bodyPr>
            <a:normAutofit/>
          </a:bodyPr>
          <a:lstStyle>
            <a:lvl1pPr algn="l">
              <a:defRPr sz="2400" b="0" i="0" cap="all">
                <a:solidFill>
                  <a:srgbClr val="717073"/>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717073"/>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7993656"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Box 4"/>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717073"/>
                </a:solidFill>
                <a:latin typeface="Arial" panose="020B0604020202020204" pitchFamily="34" charset="0"/>
                <a:cs typeface="Arial" panose="020B0604020202020204" pitchFamily="34" charset="0"/>
              </a:rPr>
              <a:t>‹#›</a:t>
            </a:fld>
            <a:endParaRPr lang="en-US" sz="1200" b="0" i="0" cap="none" normalizeH="0" dirty="0">
              <a:solidFill>
                <a:srgbClr val="7170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989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8171810" cy="502692"/>
          </a:xfrm>
          <a:prstGeom prst="rect">
            <a:avLst/>
          </a:prstGeom>
        </p:spPr>
        <p:txBody>
          <a:bodyPr>
            <a:normAutofit/>
          </a:bodyPr>
          <a:lstStyle>
            <a:lvl1pPr algn="l">
              <a:defRPr sz="2400" b="0" i="0" cap="all">
                <a:solidFill>
                  <a:srgbClr val="F05133"/>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F05133"/>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3981387"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Content Placeholder 2"/>
          <p:cNvSpPr>
            <a:spLocks noGrp="1"/>
          </p:cNvSpPr>
          <p:nvPr>
            <p:ph idx="10"/>
          </p:nvPr>
        </p:nvSpPr>
        <p:spPr>
          <a:xfrm>
            <a:off x="4885043" y="1588968"/>
            <a:ext cx="3981387"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Box 6"/>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F05133"/>
                </a:solidFill>
                <a:latin typeface="Arial" panose="020B0604020202020204" pitchFamily="34" charset="0"/>
                <a:cs typeface="Arial" panose="020B0604020202020204" pitchFamily="34" charset="0"/>
              </a:rPr>
              <a:t>‹#›</a:t>
            </a:fld>
            <a:endParaRPr lang="en-US" sz="1200" b="0" i="0" cap="none" normalizeH="0" dirty="0">
              <a:solidFill>
                <a:srgbClr val="F051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9980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8171810" cy="502692"/>
          </a:xfrm>
          <a:prstGeom prst="rect">
            <a:avLst/>
          </a:prstGeom>
        </p:spPr>
        <p:txBody>
          <a:bodyPr>
            <a:normAutofit/>
          </a:bodyPr>
          <a:lstStyle>
            <a:lvl1pPr algn="l">
              <a:defRPr sz="2400" b="0" i="0" cap="all">
                <a:solidFill>
                  <a:srgbClr val="00AEEF"/>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
          </p:nvPr>
        </p:nvSpPr>
        <p:spPr>
          <a:xfrm>
            <a:off x="693144" y="1600200"/>
            <a:ext cx="3981387"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2"/>
          <p:cNvSpPr>
            <a:spLocks noGrp="1"/>
          </p:cNvSpPr>
          <p:nvPr>
            <p:ph idx="10"/>
          </p:nvPr>
        </p:nvSpPr>
        <p:spPr>
          <a:xfrm>
            <a:off x="4885043" y="1588968"/>
            <a:ext cx="3981387"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00AEEF"/>
                </a:solidFill>
                <a:latin typeface="Arial" panose="020B0604020202020204" pitchFamily="34" charset="0"/>
                <a:cs typeface="Arial" panose="020B0604020202020204" pitchFamily="34" charset="0"/>
              </a:rPr>
              <a:t>‹#›</a:t>
            </a:fld>
            <a:endParaRPr lang="en-US" sz="1200" b="0" i="0" cap="none" normalizeH="0" dirty="0">
              <a:solidFill>
                <a:srgbClr val="00AEE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1823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8171810" cy="502692"/>
          </a:xfrm>
          <a:prstGeom prst="rect">
            <a:avLst/>
          </a:prstGeom>
        </p:spPr>
        <p:txBody>
          <a:bodyPr>
            <a:normAutofit/>
          </a:bodyPr>
          <a:lstStyle>
            <a:lvl1pPr algn="l">
              <a:defRPr sz="2400" b="0" i="0" cap="all">
                <a:solidFill>
                  <a:srgbClr val="35BDB2"/>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35BDB2"/>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
          </p:nvPr>
        </p:nvSpPr>
        <p:spPr>
          <a:xfrm>
            <a:off x="693144" y="1600200"/>
            <a:ext cx="3981387"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2"/>
          <p:cNvSpPr>
            <a:spLocks noGrp="1"/>
          </p:cNvSpPr>
          <p:nvPr>
            <p:ph idx="10"/>
          </p:nvPr>
        </p:nvSpPr>
        <p:spPr>
          <a:xfrm>
            <a:off x="4885043" y="1588968"/>
            <a:ext cx="3981387"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35BDB2"/>
                </a:solidFill>
                <a:latin typeface="Arial" panose="020B0604020202020204" pitchFamily="34" charset="0"/>
                <a:cs typeface="Arial" panose="020B0604020202020204" pitchFamily="34" charset="0"/>
              </a:rPr>
              <a:t>‹#›</a:t>
            </a:fld>
            <a:endParaRPr lang="en-US" sz="1200" b="0" i="0" cap="none" normalizeH="0" dirty="0">
              <a:solidFill>
                <a:srgbClr val="35BDB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1619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8171810" cy="502692"/>
          </a:xfrm>
          <a:prstGeom prst="rect">
            <a:avLst/>
          </a:prstGeom>
        </p:spPr>
        <p:txBody>
          <a:bodyPr>
            <a:normAutofit/>
          </a:bodyPr>
          <a:lstStyle>
            <a:lvl1pPr algn="l">
              <a:defRPr sz="2400" b="0" i="0" cap="all">
                <a:solidFill>
                  <a:srgbClr val="717073"/>
                </a:solidFill>
                <a:latin typeface="Arial" panose="020B0604020202020204" pitchFamily="34" charset="0"/>
                <a:cs typeface="Arial" panose="020B0604020202020204" pitchFamily="34" charset="0"/>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717073"/>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
          </p:nvPr>
        </p:nvSpPr>
        <p:spPr>
          <a:xfrm>
            <a:off x="693144" y="1600200"/>
            <a:ext cx="3981387"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2"/>
          <p:cNvSpPr>
            <a:spLocks noGrp="1"/>
          </p:cNvSpPr>
          <p:nvPr>
            <p:ph idx="10"/>
          </p:nvPr>
        </p:nvSpPr>
        <p:spPr>
          <a:xfrm>
            <a:off x="4885043" y="1588968"/>
            <a:ext cx="3981387" cy="3585467"/>
          </a:xfrm>
          <a:prstGeom prst="rect">
            <a:avLst/>
          </a:prstGeom>
        </p:spPr>
        <p:txBody>
          <a:bodyPr/>
          <a:lstStyle>
            <a:lvl1pPr>
              <a:defRPr sz="2000">
                <a:solidFill>
                  <a:schemeClr val="tx1">
                    <a:lumMod val="75000"/>
                    <a:lumOff val="25000"/>
                  </a:schemeClr>
                </a:solidFill>
                <a:latin typeface="Arial" panose="020B0604020202020204" pitchFamily="34" charset="0"/>
                <a:cs typeface="Arial" panose="020B0604020202020204" pitchFamily="34" charset="0"/>
              </a:defRPr>
            </a:lvl1pPr>
            <a:lvl2pPr marL="742950" indent="-285750">
              <a:buFont typeface="Lucida Grande"/>
              <a:buChar char="»"/>
              <a:defRPr sz="1800">
                <a:solidFill>
                  <a:schemeClr val="tx1">
                    <a:lumMod val="75000"/>
                    <a:lumOff val="25000"/>
                  </a:schemeClr>
                </a:solidFill>
                <a:latin typeface="Arial" panose="020B0604020202020204" pitchFamily="34" charset="0"/>
                <a:cs typeface="Arial" panose="020B0604020202020204" pitchFamily="34" charset="0"/>
              </a:defRPr>
            </a:lvl2pPr>
            <a:lvl3pPr>
              <a:defRPr sz="1600">
                <a:solidFill>
                  <a:schemeClr val="tx1">
                    <a:lumMod val="75000"/>
                    <a:lumOff val="25000"/>
                  </a:schemeClr>
                </a:solidFill>
                <a:latin typeface="Arial" panose="020B0604020202020204" pitchFamily="34" charset="0"/>
                <a:cs typeface="Arial" panose="020B0604020202020204" pitchFamily="34" charset="0"/>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fld id="{4EBDF319-9836-5844-803B-28E653005CFF}" type="slidenum">
              <a:rPr lang="en-US" sz="1200" b="0" i="0" cap="none" normalizeH="0" smtClean="0">
                <a:solidFill>
                  <a:srgbClr val="717073"/>
                </a:solidFill>
                <a:latin typeface="Arial" panose="020B0604020202020204" pitchFamily="34" charset="0"/>
                <a:cs typeface="Arial" panose="020B0604020202020204" pitchFamily="34" charset="0"/>
              </a:rPr>
              <a:t>‹#›</a:t>
            </a:fld>
            <a:endParaRPr lang="en-US" sz="1200" b="0" i="0" cap="none" normalizeH="0" dirty="0">
              <a:solidFill>
                <a:srgbClr val="7170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7658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136" y="5336917"/>
            <a:ext cx="9151135" cy="1782097"/>
          </a:xfrm>
          <a:prstGeom prst="rect">
            <a:avLst/>
          </a:prstGeom>
        </p:spPr>
      </p:pic>
    </p:spTree>
    <p:extLst>
      <p:ext uri="{BB962C8B-B14F-4D97-AF65-F5344CB8AC3E}">
        <p14:creationId xmlns:p14="http://schemas.microsoft.com/office/powerpoint/2010/main" val="535722295"/>
      </p:ext>
    </p:extLst>
  </p:cSld>
  <p:clrMap bg1="lt1" tx1="dk1" bg2="lt2" tx2="dk2" accent1="accent1" accent2="accent2" accent3="accent3" accent4="accent4" accent5="accent5" accent6="accent6" hlink="hlink" folHlink="folHlink"/>
  <p:sldLayoutIdLst>
    <p:sldLayoutId id="2147483711" r:id="rId1"/>
    <p:sldLayoutId id="2147483700" r:id="rId2"/>
    <p:sldLayoutId id="2147483712" r:id="rId3"/>
    <p:sldLayoutId id="2147483713" r:id="rId4"/>
    <p:sldLayoutId id="2147483714" r:id="rId5"/>
    <p:sldLayoutId id="2147483723" r:id="rId6"/>
    <p:sldLayoutId id="2147483724" r:id="rId7"/>
    <p:sldLayoutId id="2147483725" r:id="rId8"/>
    <p:sldLayoutId id="2147483726"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05133"/>
        </a:solidFill>
        <a:effectLst/>
      </p:bgPr>
    </p:bg>
    <p:spTree>
      <p:nvGrpSpPr>
        <p:cNvPr id="1" name=""/>
        <p:cNvGrpSpPr/>
        <p:nvPr/>
      </p:nvGrpSpPr>
      <p:grpSpPr>
        <a:xfrm>
          <a:off x="0" y="0"/>
          <a:ext cx="0" cy="0"/>
          <a:chOff x="0" y="0"/>
          <a:chExt cx="0" cy="0"/>
        </a:xfrm>
      </p:grpSpPr>
      <p:pic>
        <p:nvPicPr>
          <p:cNvPr id="7" name="Picture 6" descr="icons+linework_WHITE.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079077"/>
            <a:ext cx="9144000" cy="1778923"/>
          </a:xfrm>
          <a:prstGeom prst="rect">
            <a:avLst/>
          </a:prstGeom>
        </p:spPr>
      </p:pic>
    </p:spTree>
    <p:extLst>
      <p:ext uri="{BB962C8B-B14F-4D97-AF65-F5344CB8AC3E}">
        <p14:creationId xmlns:p14="http://schemas.microsoft.com/office/powerpoint/2010/main" val="12605833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Lst>
  <p:hf hdr="0" ftr="0" dt="0"/>
  <p:txStyles>
    <p:titleStyle>
      <a:lvl1pPr algn="ctr" defTabSz="457200" rtl="0" eaLnBrk="1" latinLnBrk="0" hangingPunct="1">
        <a:spcBef>
          <a:spcPct val="0"/>
        </a:spcBef>
        <a:buNone/>
        <a:defRPr sz="4400" kern="1200">
          <a:solidFill>
            <a:srgbClr val="FFFFFF"/>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05133"/>
        </a:solidFill>
        <a:effectLst/>
      </p:bgPr>
    </p:bg>
    <p:spTree>
      <p:nvGrpSpPr>
        <p:cNvPr id="1" name=""/>
        <p:cNvGrpSpPr/>
        <p:nvPr/>
      </p:nvGrpSpPr>
      <p:grpSpPr>
        <a:xfrm>
          <a:off x="0" y="0"/>
          <a:ext cx="0" cy="0"/>
          <a:chOff x="0" y="0"/>
          <a:chExt cx="0" cy="0"/>
        </a:xfrm>
      </p:grpSpPr>
      <p:pic>
        <p:nvPicPr>
          <p:cNvPr id="7" name="Picture 6" descr="icons+linework_WHITE.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5079077"/>
            <a:ext cx="9144000" cy="1778923"/>
          </a:xfrm>
          <a:prstGeom prst="rect">
            <a:avLst/>
          </a:prstGeom>
        </p:spPr>
      </p:pic>
    </p:spTree>
    <p:extLst>
      <p:ext uri="{BB962C8B-B14F-4D97-AF65-F5344CB8AC3E}">
        <p14:creationId xmlns:p14="http://schemas.microsoft.com/office/powerpoint/2010/main" val="233358427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Lst>
  <p:hf hdr="0" ftr="0" dt="0"/>
  <p:txStyles>
    <p:titleStyle>
      <a:lvl1pPr algn="ctr" defTabSz="457200" rtl="0" eaLnBrk="1" latinLnBrk="0" hangingPunct="1">
        <a:spcBef>
          <a:spcPct val="0"/>
        </a:spcBef>
        <a:buNone/>
        <a:defRPr sz="4400" kern="1200">
          <a:solidFill>
            <a:srgbClr val="FFFFFF"/>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9">
            <a:extLst>
              <a:ext uri="{28A0092B-C50C-407E-A947-70E740481C1C}">
                <a14:useLocalDpi xmlns:a14="http://schemas.microsoft.com/office/drawing/2010/main"/>
              </a:ext>
            </a:extLst>
          </a:blip>
          <a:stretch>
            <a:fillRect/>
          </a:stretch>
        </p:blipFill>
        <p:spPr>
          <a:xfrm>
            <a:off x="-7136" y="5336917"/>
            <a:ext cx="9151135" cy="1782097"/>
          </a:xfrm>
          <a:prstGeom prst="rect">
            <a:avLst/>
          </a:prstGeom>
        </p:spPr>
      </p:pic>
    </p:spTree>
    <p:extLst>
      <p:ext uri="{BB962C8B-B14F-4D97-AF65-F5344CB8AC3E}">
        <p14:creationId xmlns:p14="http://schemas.microsoft.com/office/powerpoint/2010/main" val="308989038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2400" dirty="0" smtClean="0"/>
              <a:t>Telling Your Story</a:t>
            </a:r>
            <a:endParaRPr lang="en-US" sz="2400" dirty="0"/>
          </a:p>
        </p:txBody>
      </p:sp>
      <p:sp>
        <p:nvSpPr>
          <p:cNvPr id="3" name="Text Placeholder 2"/>
          <p:cNvSpPr>
            <a:spLocks noGrp="1"/>
          </p:cNvSpPr>
          <p:nvPr>
            <p:ph type="body" sz="quarter" idx="15"/>
          </p:nvPr>
        </p:nvSpPr>
        <p:spPr>
          <a:xfrm>
            <a:off x="1651000" y="4684264"/>
            <a:ext cx="6264275" cy="731435"/>
          </a:xfrm>
        </p:spPr>
        <p:txBody>
          <a:bodyPr/>
          <a:lstStyle/>
          <a:p>
            <a:r>
              <a:rPr lang="en-US" dirty="0"/>
              <a:t>Carl Graziano, Director of Communications</a:t>
            </a:r>
          </a:p>
          <a:p>
            <a:r>
              <a:rPr lang="en-US" dirty="0" smtClean="0"/>
              <a:t>Sandy Laycox, MFA, Senior Writer and Editor</a:t>
            </a:r>
          </a:p>
        </p:txBody>
      </p:sp>
      <p:sp>
        <p:nvSpPr>
          <p:cNvPr id="4" name="Content Placeholder 3"/>
          <p:cNvSpPr>
            <a:spLocks noGrp="1"/>
          </p:cNvSpPr>
          <p:nvPr>
            <p:ph sz="quarter" idx="16"/>
          </p:nvPr>
        </p:nvSpPr>
        <p:spPr>
          <a:xfrm>
            <a:off x="1651000" y="4229502"/>
            <a:ext cx="5570538" cy="376335"/>
          </a:xfrm>
        </p:spPr>
        <p:txBody>
          <a:bodyPr/>
          <a:lstStyle/>
          <a:p>
            <a:r>
              <a:rPr lang="en-US" dirty="0" smtClean="0"/>
              <a:t>June 23, 2015</a:t>
            </a:r>
            <a:endParaRPr lang="en-US" dirty="0"/>
          </a:p>
        </p:txBody>
      </p:sp>
    </p:spTree>
    <p:extLst>
      <p:ext uri="{BB962C8B-B14F-4D97-AF65-F5344CB8AC3E}">
        <p14:creationId xmlns:p14="http://schemas.microsoft.com/office/powerpoint/2010/main" val="404826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Three main messages</a:t>
            </a:r>
            <a:endParaRPr lang="en-US" dirty="0"/>
          </a:p>
        </p:txBody>
      </p:sp>
      <p:sp>
        <p:nvSpPr>
          <p:cNvPr id="3" name="Content Placeholder 2"/>
          <p:cNvSpPr>
            <a:spLocks noGrp="1"/>
          </p:cNvSpPr>
          <p:nvPr>
            <p:ph idx="1"/>
          </p:nvPr>
        </p:nvSpPr>
        <p:spPr/>
        <p:txBody>
          <a:bodyPr/>
          <a:lstStyle/>
          <a:p>
            <a:r>
              <a:rPr lang="en-US" b="1" dirty="0"/>
              <a:t>SAVINGS </a:t>
            </a:r>
            <a:r>
              <a:rPr lang="en-US" dirty="0"/>
              <a:t>– 340B creates savings for everyone.</a:t>
            </a:r>
            <a:endParaRPr lang="en-US" b="1" dirty="0"/>
          </a:p>
          <a:p>
            <a:r>
              <a:rPr lang="en-US" b="1" dirty="0"/>
              <a:t>CONSTITUENTS </a:t>
            </a:r>
            <a:r>
              <a:rPr lang="en-US" dirty="0"/>
              <a:t>–</a:t>
            </a:r>
            <a:r>
              <a:rPr lang="en-US" b="1" dirty="0"/>
              <a:t> </a:t>
            </a:r>
            <a:r>
              <a:rPr lang="en-US" dirty="0"/>
              <a:t>340B matters to voters.</a:t>
            </a:r>
            <a:endParaRPr lang="en-US" b="1" dirty="0"/>
          </a:p>
          <a:p>
            <a:r>
              <a:rPr lang="en-US" b="1" dirty="0" smtClean="0"/>
              <a:t>PHARMA </a:t>
            </a:r>
            <a:r>
              <a:rPr lang="en-US" dirty="0" smtClean="0"/>
              <a:t>–</a:t>
            </a:r>
            <a:r>
              <a:rPr lang="en-US" b="1" dirty="0" smtClean="0"/>
              <a:t> </a:t>
            </a:r>
            <a:r>
              <a:rPr lang="en-US" dirty="0" smtClean="0"/>
              <a:t>It’s us versus them on 340B.</a:t>
            </a:r>
            <a:endParaRPr lang="en-US" b="1" dirty="0"/>
          </a:p>
        </p:txBody>
      </p:sp>
    </p:spTree>
    <p:extLst>
      <p:ext uri="{BB962C8B-B14F-4D97-AF65-F5344CB8AC3E}">
        <p14:creationId xmlns:p14="http://schemas.microsoft.com/office/powerpoint/2010/main" val="389476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Data highlight pharma profits</a:t>
            </a:r>
            <a:endParaRPr lang="en-US" dirty="0"/>
          </a:p>
        </p:txBody>
      </p:sp>
      <p:sp>
        <p:nvSpPr>
          <p:cNvPr id="5" name="Content Placeholder 4"/>
          <p:cNvSpPr>
            <a:spLocks noGrp="1"/>
          </p:cNvSpPr>
          <p:nvPr>
            <p:ph idx="1"/>
          </p:nvPr>
        </p:nvSpPr>
        <p:spPr/>
        <p:txBody>
          <a:bodyPr/>
          <a:lstStyle/>
          <a:p>
            <a:pPr marL="0" indent="0">
              <a:buNone/>
            </a:pPr>
            <a:r>
              <a:rPr lang="en-US" b="1" dirty="0" smtClean="0"/>
              <a:t>High Cost of Drug </a:t>
            </a:r>
            <a:r>
              <a:rPr lang="en-US" b="1" dirty="0"/>
              <a:t>R</a:t>
            </a:r>
            <a:r>
              <a:rPr lang="en-US" b="1" dirty="0" smtClean="0"/>
              <a:t>egimen </a:t>
            </a:r>
            <a:r>
              <a:rPr lang="en-US" b="1" dirty="0"/>
              <a:t>D</a:t>
            </a:r>
            <a:r>
              <a:rPr lang="en-US" b="1" dirty="0" smtClean="0"/>
              <a:t>ata </a:t>
            </a:r>
          </a:p>
          <a:p>
            <a:r>
              <a:rPr lang="en-US" dirty="0" smtClean="0"/>
              <a:t>USE #1 – Pushing back on the pharmaceutical industry, highlighting profits</a:t>
            </a:r>
            <a:endParaRPr lang="en-US" dirty="0"/>
          </a:p>
        </p:txBody>
      </p:sp>
    </p:spTree>
    <p:extLst>
      <p:ext uri="{BB962C8B-B14F-4D97-AF65-F5344CB8AC3E}">
        <p14:creationId xmlns:p14="http://schemas.microsoft.com/office/powerpoint/2010/main" val="12941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Profits Vs. Savings</a:t>
            </a:r>
            <a:endParaRPr lang="en-US" dirty="0"/>
          </a:p>
        </p:txBody>
      </p:sp>
      <p:pic>
        <p:nvPicPr>
          <p:cNvPr id="4" name="Content Placeholder 3"/>
          <p:cNvPicPr>
            <a:picLocks noGrp="1" noChangeAspect="1"/>
          </p:cNvPicPr>
          <p:nvPr>
            <p:ph idx="1"/>
          </p:nvPr>
        </p:nvPicPr>
        <p:blipFill>
          <a:blip r:embed="rId2"/>
          <a:srcRect l="-79949" r="-79949"/>
          <a:stretch>
            <a:fillRect/>
          </a:stretch>
        </p:blipFill>
        <p:spPr/>
      </p:pic>
      <p:sp>
        <p:nvSpPr>
          <p:cNvPr id="5" name="Oval 4"/>
          <p:cNvSpPr/>
          <p:nvPr/>
        </p:nvSpPr>
        <p:spPr>
          <a:xfrm>
            <a:off x="5059680" y="2042160"/>
            <a:ext cx="762000" cy="314960"/>
          </a:xfrm>
          <a:prstGeom prst="ellipse">
            <a:avLst/>
          </a:prstGeom>
          <a:noFill/>
          <a:ln w="28575" cmpd="sng">
            <a:solidFill>
              <a:srgbClr val="35BDB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
        <p:nvSpPr>
          <p:cNvPr id="6" name="Oval 5"/>
          <p:cNvSpPr/>
          <p:nvPr/>
        </p:nvSpPr>
        <p:spPr>
          <a:xfrm>
            <a:off x="5212080" y="3129280"/>
            <a:ext cx="762000" cy="304800"/>
          </a:xfrm>
          <a:prstGeom prst="ellipse">
            <a:avLst/>
          </a:prstGeom>
          <a:noFill/>
          <a:ln w="28575" cmpd="sng">
            <a:solidFill>
              <a:srgbClr val="35BDB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
        <p:nvSpPr>
          <p:cNvPr id="7" name="Oval 6"/>
          <p:cNvSpPr/>
          <p:nvPr/>
        </p:nvSpPr>
        <p:spPr>
          <a:xfrm>
            <a:off x="2895600" y="3576320"/>
            <a:ext cx="3566160" cy="690880"/>
          </a:xfrm>
          <a:prstGeom prst="ellipse">
            <a:avLst/>
          </a:prstGeom>
          <a:noFill/>
          <a:ln w="28575" cmpd="sng">
            <a:solidFill>
              <a:srgbClr val="35BDB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Tree>
    <p:extLst>
      <p:ext uri="{BB962C8B-B14F-4D97-AF65-F5344CB8AC3E}">
        <p14:creationId xmlns:p14="http://schemas.microsoft.com/office/powerpoint/2010/main" val="288442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Public-Facing Messaging</a:t>
            </a:r>
            <a:endParaRPr lang="en-US" dirty="0"/>
          </a:p>
        </p:txBody>
      </p:sp>
      <p:pic>
        <p:nvPicPr>
          <p:cNvPr id="4" name="Content Placeholder 3"/>
          <p:cNvPicPr>
            <a:picLocks noGrp="1" noChangeAspect="1"/>
          </p:cNvPicPr>
          <p:nvPr>
            <p:ph idx="1"/>
          </p:nvPr>
        </p:nvPicPr>
        <p:blipFill>
          <a:blip r:embed="rId2"/>
          <a:srcRect l="-26242" r="-26242"/>
          <a:stretch>
            <a:fillRect/>
          </a:stretch>
        </p:blipFill>
        <p:spPr/>
      </p:pic>
    </p:spTree>
    <p:extLst>
      <p:ext uri="{BB962C8B-B14F-4D97-AF65-F5344CB8AC3E}">
        <p14:creationId xmlns:p14="http://schemas.microsoft.com/office/powerpoint/2010/main" val="32630186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 Closing</a:t>
            </a:r>
            <a:endParaRPr lang="en-US" dirty="0"/>
          </a:p>
        </p:txBody>
      </p:sp>
      <p:pic>
        <p:nvPicPr>
          <p:cNvPr id="4" name="Content Placeholder 3"/>
          <p:cNvPicPr>
            <a:picLocks noGrp="1" noChangeAspect="1"/>
          </p:cNvPicPr>
          <p:nvPr>
            <p:ph idx="1"/>
          </p:nvPr>
        </p:nvPicPr>
        <p:blipFill>
          <a:blip r:embed="rId2"/>
          <a:srcRect l="-14102" r="-14102"/>
          <a:stretch>
            <a:fillRect/>
          </a:stretch>
        </p:blipFill>
        <p:spPr/>
      </p:pic>
      <p:sp>
        <p:nvSpPr>
          <p:cNvPr id="5" name="Oval 4"/>
          <p:cNvSpPr/>
          <p:nvPr/>
        </p:nvSpPr>
        <p:spPr>
          <a:xfrm>
            <a:off x="3810000" y="3474720"/>
            <a:ext cx="1930400" cy="345440"/>
          </a:xfrm>
          <a:prstGeom prst="ellipse">
            <a:avLst/>
          </a:prstGeom>
          <a:noFill/>
          <a:ln w="28575" cmpd="sng">
            <a:solidFill>
              <a:srgbClr val="F05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
        <p:nvSpPr>
          <p:cNvPr id="6" name="Oval 5"/>
          <p:cNvSpPr/>
          <p:nvPr/>
        </p:nvSpPr>
        <p:spPr>
          <a:xfrm>
            <a:off x="4450080" y="3952240"/>
            <a:ext cx="1706880" cy="325120"/>
          </a:xfrm>
          <a:prstGeom prst="ellipse">
            <a:avLst/>
          </a:prstGeom>
          <a:noFill/>
          <a:ln w="28575" cmpd="sng">
            <a:solidFill>
              <a:srgbClr val="F05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
        <p:nvSpPr>
          <p:cNvPr id="7" name="Oval 6"/>
          <p:cNvSpPr/>
          <p:nvPr/>
        </p:nvSpPr>
        <p:spPr>
          <a:xfrm>
            <a:off x="2519680" y="4185920"/>
            <a:ext cx="1727200" cy="436880"/>
          </a:xfrm>
          <a:prstGeom prst="ellipse">
            <a:avLst/>
          </a:prstGeom>
          <a:noFill/>
          <a:ln w="28575" cmpd="sng">
            <a:solidFill>
              <a:srgbClr val="35BDB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
        <p:nvSpPr>
          <p:cNvPr id="8" name="Oval 7"/>
          <p:cNvSpPr/>
          <p:nvPr/>
        </p:nvSpPr>
        <p:spPr>
          <a:xfrm>
            <a:off x="1463040" y="1600200"/>
            <a:ext cx="6370320" cy="1732280"/>
          </a:xfrm>
          <a:prstGeom prst="ellipse">
            <a:avLst/>
          </a:prstGeom>
          <a:noFill/>
          <a:ln w="28575" cmpd="sng">
            <a:solidFill>
              <a:srgbClr val="00AE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Tree>
    <p:extLst>
      <p:ext uri="{BB962C8B-B14F-4D97-AF65-F5344CB8AC3E}">
        <p14:creationId xmlns:p14="http://schemas.microsoft.com/office/powerpoint/2010/main" val="199302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highlight cost of drugs without 340B</a:t>
            </a:r>
            <a:endParaRPr lang="en-US" dirty="0"/>
          </a:p>
        </p:txBody>
      </p:sp>
      <p:sp>
        <p:nvSpPr>
          <p:cNvPr id="3" name="Content Placeholder 2"/>
          <p:cNvSpPr>
            <a:spLocks noGrp="1"/>
          </p:cNvSpPr>
          <p:nvPr>
            <p:ph idx="1"/>
          </p:nvPr>
        </p:nvSpPr>
        <p:spPr/>
        <p:txBody>
          <a:bodyPr/>
          <a:lstStyle/>
          <a:p>
            <a:pPr marL="0" indent="0">
              <a:buNone/>
            </a:pPr>
            <a:r>
              <a:rPr lang="en-US" b="1" dirty="0"/>
              <a:t>High Cost of Drug Regimen Data </a:t>
            </a:r>
          </a:p>
          <a:p>
            <a:r>
              <a:rPr lang="en-US" dirty="0" smtClean="0"/>
              <a:t>USE </a:t>
            </a:r>
            <a:r>
              <a:rPr lang="en-US" dirty="0"/>
              <a:t>#1 – Pushing back on the pharmaceutical industry, highlighting </a:t>
            </a:r>
            <a:r>
              <a:rPr lang="en-US" dirty="0" smtClean="0"/>
              <a:t>profits</a:t>
            </a:r>
          </a:p>
          <a:p>
            <a:endParaRPr lang="en-US" dirty="0" smtClean="0"/>
          </a:p>
          <a:p>
            <a:r>
              <a:rPr lang="en-US" dirty="0" smtClean="0"/>
              <a:t>USE #2 </a:t>
            </a:r>
            <a:r>
              <a:rPr lang="en-US" dirty="0"/>
              <a:t>– </a:t>
            </a:r>
            <a:r>
              <a:rPr lang="en-US" dirty="0" smtClean="0"/>
              <a:t>Showing how costly drugs would be for all of us without 340B</a:t>
            </a:r>
            <a:endParaRPr lang="en-US" dirty="0"/>
          </a:p>
        </p:txBody>
      </p:sp>
    </p:spTree>
    <p:extLst>
      <p:ext uri="{BB962C8B-B14F-4D97-AF65-F5344CB8AC3E}">
        <p14:creationId xmlns:p14="http://schemas.microsoft.com/office/powerpoint/2010/main" val="275347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340B TESTIMONY</a:t>
            </a:r>
            <a:endParaRPr lang="en-US" dirty="0"/>
          </a:p>
        </p:txBody>
      </p:sp>
      <p:pic>
        <p:nvPicPr>
          <p:cNvPr id="4" name="Content Placeholder 3"/>
          <p:cNvPicPr>
            <a:picLocks noGrp="1" noChangeAspect="1"/>
          </p:cNvPicPr>
          <p:nvPr>
            <p:ph idx="1"/>
          </p:nvPr>
        </p:nvPicPr>
        <p:blipFill>
          <a:blip r:embed="rId2"/>
          <a:srcRect t="16351" b="16351"/>
          <a:stretch>
            <a:fillRect/>
          </a:stretch>
        </p:blipFill>
        <p:spPr/>
      </p:pic>
    </p:spTree>
    <p:extLst>
      <p:ext uri="{BB962C8B-B14F-4D97-AF65-F5344CB8AC3E}">
        <p14:creationId xmlns:p14="http://schemas.microsoft.com/office/powerpoint/2010/main" val="727642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law-abiding program</a:t>
            </a:r>
            <a:endParaRPr lang="en-US" dirty="0"/>
          </a:p>
        </p:txBody>
      </p:sp>
      <p:sp>
        <p:nvSpPr>
          <p:cNvPr id="3" name="Content Placeholder 2"/>
          <p:cNvSpPr>
            <a:spLocks noGrp="1"/>
          </p:cNvSpPr>
          <p:nvPr>
            <p:ph idx="1"/>
          </p:nvPr>
        </p:nvSpPr>
        <p:spPr/>
        <p:txBody>
          <a:bodyPr/>
          <a:lstStyle/>
          <a:p>
            <a:r>
              <a:rPr lang="en-US" dirty="0" smtClean="0"/>
              <a:t>America’s Essential Hospitals and our members support integrity and transparency in federal health care programs. We welcome efforts to ensure the 340B program </a:t>
            </a:r>
            <a:r>
              <a:rPr lang="en-US" b="1" dirty="0" smtClean="0"/>
              <a:t>operates as Congress intended…</a:t>
            </a:r>
          </a:p>
          <a:p>
            <a:endParaRPr lang="en-US" b="1" dirty="0"/>
          </a:p>
          <a:p>
            <a:r>
              <a:rPr lang="en-US" dirty="0" smtClean="0"/>
              <a:t>At its most basic level, the 340B program requires pharmaceutical manufacturers to provide outpatient drugs at a discount to hospitals and other providers that care for a disproportionate share of low-income and other vulnerable patients. Hospitals use their 340B savings in many ways, </a:t>
            </a:r>
            <a:r>
              <a:rPr lang="en-US" b="1" dirty="0" smtClean="0"/>
              <a:t>as the law plainly allows…</a:t>
            </a:r>
            <a:endParaRPr lang="en-US" b="1" dirty="0"/>
          </a:p>
        </p:txBody>
      </p:sp>
    </p:spTree>
    <p:extLst>
      <p:ext uri="{BB962C8B-B14F-4D97-AF65-F5344CB8AC3E}">
        <p14:creationId xmlns:p14="http://schemas.microsoft.com/office/powerpoint/2010/main" val="21769562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NOT</a:t>
            </a:r>
            <a:r>
              <a:rPr lang="en-US" dirty="0" smtClean="0"/>
              <a:t> a financial burden</a:t>
            </a:r>
            <a:endParaRPr lang="en-US" dirty="0"/>
          </a:p>
        </p:txBody>
      </p:sp>
      <p:sp>
        <p:nvSpPr>
          <p:cNvPr id="3" name="Content Placeholder 2"/>
          <p:cNvSpPr>
            <a:spLocks noGrp="1"/>
          </p:cNvSpPr>
          <p:nvPr>
            <p:ph idx="1"/>
          </p:nvPr>
        </p:nvSpPr>
        <p:spPr/>
        <p:txBody>
          <a:bodyPr/>
          <a:lstStyle/>
          <a:p>
            <a:r>
              <a:rPr lang="en-US" dirty="0" smtClean="0"/>
              <a:t>The ability of the 340B program to accomplish </a:t>
            </a:r>
            <a:r>
              <a:rPr lang="en-US" b="1" dirty="0" smtClean="0"/>
              <a:t>so much for so little public investment </a:t>
            </a:r>
            <a:r>
              <a:rPr lang="en-US" dirty="0" smtClean="0"/>
              <a:t>makes it imperative we protect this program….</a:t>
            </a:r>
          </a:p>
          <a:p>
            <a:endParaRPr lang="en-US" dirty="0"/>
          </a:p>
          <a:p>
            <a:r>
              <a:rPr lang="en-US" dirty="0" smtClean="0"/>
              <a:t>The story is the same across the nation: affordable drugs to help patients avoid more costly conditions and treatments—</a:t>
            </a:r>
            <a:r>
              <a:rPr lang="en-US" b="1" dirty="0" smtClean="0"/>
              <a:t>and all possible for only a nominal administrative cost and no direct federal funding.</a:t>
            </a:r>
            <a:endParaRPr lang="en-US" b="1" dirty="0"/>
          </a:p>
        </p:txBody>
      </p:sp>
    </p:spTree>
    <p:extLst>
      <p:ext uri="{BB962C8B-B14F-4D97-AF65-F5344CB8AC3E}">
        <p14:creationId xmlns:p14="http://schemas.microsoft.com/office/powerpoint/2010/main" val="1521687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Patient story shows 340b works</a:t>
            </a:r>
            <a:endParaRPr lang="en-US" dirty="0"/>
          </a:p>
        </p:txBody>
      </p:sp>
      <p:sp>
        <p:nvSpPr>
          <p:cNvPr id="3" name="Content Placeholder 2"/>
          <p:cNvSpPr>
            <a:spLocks noGrp="1"/>
          </p:cNvSpPr>
          <p:nvPr>
            <p:ph idx="1"/>
          </p:nvPr>
        </p:nvSpPr>
        <p:spPr/>
        <p:txBody>
          <a:bodyPr/>
          <a:lstStyle/>
          <a:p>
            <a:pPr marL="0" indent="0">
              <a:buNone/>
            </a:pPr>
            <a:r>
              <a:rPr lang="en-US" b="1" dirty="0"/>
              <a:t>Hennepin County Medical Center Patient Story </a:t>
            </a:r>
          </a:p>
          <a:p>
            <a:r>
              <a:rPr lang="en-US" dirty="0"/>
              <a:t>USE #1 – 340B savings led to better care management, better patient health, and thus – huge savings in patient </a:t>
            </a:r>
            <a:r>
              <a:rPr lang="en-US" dirty="0" smtClean="0"/>
              <a:t>care</a:t>
            </a:r>
          </a:p>
          <a:p>
            <a:pPr marL="0" indent="0">
              <a:buNone/>
            </a:pPr>
            <a:endParaRPr lang="en-US" dirty="0"/>
          </a:p>
          <a:p>
            <a:r>
              <a:rPr lang="en-US" dirty="0"/>
              <a:t>USE #2 – 340B works as it was intended, lower costs and better health outcomes </a:t>
            </a:r>
          </a:p>
          <a:p>
            <a:pPr marL="0" indent="0">
              <a:buNone/>
            </a:pPr>
            <a:endParaRPr lang="en-US" dirty="0"/>
          </a:p>
        </p:txBody>
      </p:sp>
    </p:spTree>
    <p:extLst>
      <p:ext uri="{BB962C8B-B14F-4D97-AF65-F5344CB8AC3E}">
        <p14:creationId xmlns:p14="http://schemas.microsoft.com/office/powerpoint/2010/main" val="326838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Three Main Messages	</a:t>
            </a:r>
            <a:endParaRPr lang="en-US" dirty="0"/>
          </a:p>
        </p:txBody>
      </p:sp>
      <p:sp>
        <p:nvSpPr>
          <p:cNvPr id="3" name="Content Placeholder 2"/>
          <p:cNvSpPr>
            <a:spLocks noGrp="1"/>
          </p:cNvSpPr>
          <p:nvPr>
            <p:ph idx="1"/>
          </p:nvPr>
        </p:nvSpPr>
        <p:spPr/>
        <p:txBody>
          <a:bodyPr/>
          <a:lstStyle/>
          <a:p>
            <a:r>
              <a:rPr lang="en-US" b="1" dirty="0" smtClean="0"/>
              <a:t>SAVINGS </a:t>
            </a:r>
            <a:r>
              <a:rPr lang="en-US" dirty="0" smtClean="0"/>
              <a:t>– 340B creates savings for everyone.</a:t>
            </a:r>
            <a:endParaRPr lang="en-US" b="1" dirty="0"/>
          </a:p>
        </p:txBody>
      </p:sp>
    </p:spTree>
    <p:extLst>
      <p:ext uri="{BB962C8B-B14F-4D97-AF65-F5344CB8AC3E}">
        <p14:creationId xmlns:p14="http://schemas.microsoft.com/office/powerpoint/2010/main" val="344899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say Protect 340B</a:t>
            </a:r>
            <a:endParaRPr lang="en-US" dirty="0"/>
          </a:p>
        </p:txBody>
      </p:sp>
      <p:sp>
        <p:nvSpPr>
          <p:cNvPr id="3" name="Content Placeholder 2"/>
          <p:cNvSpPr>
            <a:spLocks noGrp="1"/>
          </p:cNvSpPr>
          <p:nvPr>
            <p:ph idx="1"/>
          </p:nvPr>
        </p:nvSpPr>
        <p:spPr/>
        <p:txBody>
          <a:bodyPr/>
          <a:lstStyle/>
          <a:p>
            <a:pPr marL="0" indent="0">
              <a:buNone/>
            </a:pPr>
            <a:r>
              <a:rPr lang="en-US" b="1" dirty="0"/>
              <a:t>High Cost of Drug Regimen Data </a:t>
            </a:r>
          </a:p>
          <a:p>
            <a:r>
              <a:rPr lang="en-US" dirty="0"/>
              <a:t>USE #1 – Pushing back on the pharmaceutical industry, highlighting profits</a:t>
            </a:r>
          </a:p>
          <a:p>
            <a:endParaRPr lang="en-US" dirty="0"/>
          </a:p>
          <a:p>
            <a:r>
              <a:rPr lang="en-US" dirty="0"/>
              <a:t>USE #2 – Showing how costly drugs would be for all of us without </a:t>
            </a:r>
            <a:r>
              <a:rPr lang="en-US" dirty="0" smtClean="0"/>
              <a:t>340B</a:t>
            </a:r>
          </a:p>
          <a:p>
            <a:endParaRPr lang="en-US" dirty="0"/>
          </a:p>
          <a:p>
            <a:r>
              <a:rPr lang="en-US" dirty="0" smtClean="0"/>
              <a:t>USE #3 – Unaffordable drugs indicate need to protect 340B</a:t>
            </a:r>
            <a:endParaRPr lang="en-US" dirty="0"/>
          </a:p>
          <a:p>
            <a:endParaRPr lang="en-US" dirty="0"/>
          </a:p>
        </p:txBody>
      </p:sp>
    </p:spTree>
    <p:extLst>
      <p:ext uri="{BB962C8B-B14F-4D97-AF65-F5344CB8AC3E}">
        <p14:creationId xmlns:p14="http://schemas.microsoft.com/office/powerpoint/2010/main" val="74821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340b motivation, inspiration</a:t>
            </a:r>
            <a:endParaRPr lang="en-US" dirty="0"/>
          </a:p>
        </p:txBody>
      </p:sp>
      <p:pic>
        <p:nvPicPr>
          <p:cNvPr id="6" name="Content Placeholder 5"/>
          <p:cNvPicPr>
            <a:picLocks noGrp="1" noChangeAspect="1"/>
          </p:cNvPicPr>
          <p:nvPr>
            <p:ph idx="1"/>
          </p:nvPr>
        </p:nvPicPr>
        <p:blipFill>
          <a:blip r:embed="rId2"/>
          <a:srcRect t="16342" b="16342"/>
          <a:stretch>
            <a:fillRect/>
          </a:stretch>
        </p:blipFill>
        <p:spPr/>
      </p:pic>
    </p:spTree>
    <p:extLst>
      <p:ext uri="{BB962C8B-B14F-4D97-AF65-F5344CB8AC3E}">
        <p14:creationId xmlns:p14="http://schemas.microsoft.com/office/powerpoint/2010/main" val="4112256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Patient story is effective advocacy</a:t>
            </a:r>
            <a:endParaRPr lang="en-US" dirty="0"/>
          </a:p>
        </p:txBody>
      </p:sp>
      <p:sp>
        <p:nvSpPr>
          <p:cNvPr id="3" name="Content Placeholder 2"/>
          <p:cNvSpPr>
            <a:spLocks noGrp="1"/>
          </p:cNvSpPr>
          <p:nvPr>
            <p:ph idx="1"/>
          </p:nvPr>
        </p:nvSpPr>
        <p:spPr/>
        <p:txBody>
          <a:bodyPr/>
          <a:lstStyle/>
          <a:p>
            <a:pPr marL="0" indent="0">
              <a:buNone/>
            </a:pPr>
            <a:r>
              <a:rPr lang="en-US" b="1" dirty="0"/>
              <a:t>Hennepin County Medical Center Patient Story </a:t>
            </a:r>
          </a:p>
          <a:p>
            <a:r>
              <a:rPr lang="en-US" dirty="0"/>
              <a:t>USE #1 – 340B savings led to better care management, better patient health, and thus – huge savings in patient care</a:t>
            </a:r>
            <a:r>
              <a:rPr lang="en-US" dirty="0" smtClean="0"/>
              <a:t>.</a:t>
            </a:r>
          </a:p>
          <a:p>
            <a:pPr marL="0" indent="0">
              <a:buNone/>
            </a:pPr>
            <a:endParaRPr lang="en-US" dirty="0"/>
          </a:p>
          <a:p>
            <a:r>
              <a:rPr lang="en-US" dirty="0" smtClean="0"/>
              <a:t>USE #2 – 340B works as it was intended, lower costs and better health outcomes </a:t>
            </a:r>
          </a:p>
          <a:p>
            <a:endParaRPr lang="en-US" dirty="0" smtClean="0"/>
          </a:p>
          <a:p>
            <a:r>
              <a:rPr lang="en-US" dirty="0" smtClean="0"/>
              <a:t>USE #3 – Encouraging storytelling during Hill visits, example of its effectiveness</a:t>
            </a:r>
            <a:endParaRPr lang="en-US" dirty="0"/>
          </a:p>
        </p:txBody>
      </p:sp>
    </p:spTree>
    <p:extLst>
      <p:ext uri="{BB962C8B-B14F-4D97-AF65-F5344CB8AC3E}">
        <p14:creationId xmlns:p14="http://schemas.microsoft.com/office/powerpoint/2010/main" val="215765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340B as part of a larger picture</a:t>
            </a:r>
            <a:endParaRPr lang="en-US" dirty="0"/>
          </a:p>
        </p:txBody>
      </p:sp>
      <p:pic>
        <p:nvPicPr>
          <p:cNvPr id="4" name="Content Placeholder 3"/>
          <p:cNvPicPr>
            <a:picLocks noGrp="1" noChangeAspect="1"/>
          </p:cNvPicPr>
          <p:nvPr>
            <p:ph idx="1"/>
          </p:nvPr>
        </p:nvPicPr>
        <p:blipFill>
          <a:blip r:embed="rId2"/>
          <a:srcRect l="-10359" r="-10359"/>
          <a:stretch>
            <a:fillRect/>
          </a:stretch>
        </p:blipFill>
        <p:spPr/>
      </p:pic>
    </p:spTree>
    <p:extLst>
      <p:ext uri="{BB962C8B-B14F-4D97-AF65-F5344CB8AC3E}">
        <p14:creationId xmlns:p14="http://schemas.microsoft.com/office/powerpoint/2010/main" val="617510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Patient story re-imagined</a:t>
            </a:r>
            <a:endParaRPr lang="en-US" dirty="0"/>
          </a:p>
        </p:txBody>
      </p:sp>
      <p:sp>
        <p:nvSpPr>
          <p:cNvPr id="3" name="Content Placeholder 2"/>
          <p:cNvSpPr>
            <a:spLocks noGrp="1"/>
          </p:cNvSpPr>
          <p:nvPr>
            <p:ph idx="1"/>
          </p:nvPr>
        </p:nvSpPr>
        <p:spPr>
          <a:xfrm>
            <a:off x="693144" y="1600200"/>
            <a:ext cx="7993656" cy="4099560"/>
          </a:xfrm>
        </p:spPr>
        <p:txBody>
          <a:bodyPr/>
          <a:lstStyle/>
          <a:p>
            <a:pPr marL="0" indent="0">
              <a:buNone/>
            </a:pPr>
            <a:r>
              <a:rPr lang="en-US" b="1" dirty="0"/>
              <a:t>Hennepin County Medical Center Patient Story </a:t>
            </a:r>
          </a:p>
          <a:p>
            <a:r>
              <a:rPr lang="en-US" dirty="0"/>
              <a:t>USE #1 – 340B savings led to better care management, better patient health, and thus – huge savings in patient care.</a:t>
            </a:r>
          </a:p>
          <a:p>
            <a:pPr marL="0" indent="0">
              <a:buNone/>
            </a:pPr>
            <a:endParaRPr lang="en-US" dirty="0"/>
          </a:p>
          <a:p>
            <a:r>
              <a:rPr lang="en-US" dirty="0"/>
              <a:t>USE #2 – 340B works as it was intended, lower costs and better health outcomes </a:t>
            </a:r>
          </a:p>
          <a:p>
            <a:endParaRPr lang="en-US" dirty="0"/>
          </a:p>
          <a:p>
            <a:r>
              <a:rPr lang="en-US" dirty="0"/>
              <a:t>USE #3 – Encouraging storytelling during Hill visits, example of its effectiveness</a:t>
            </a:r>
          </a:p>
          <a:p>
            <a:endParaRPr lang="en-US" dirty="0" smtClean="0"/>
          </a:p>
          <a:p>
            <a:r>
              <a:rPr lang="en-US" dirty="0" smtClean="0"/>
              <a:t>USE #4 - ???</a:t>
            </a:r>
            <a:endParaRPr lang="en-US" dirty="0"/>
          </a:p>
        </p:txBody>
      </p:sp>
    </p:spTree>
    <p:extLst>
      <p:ext uri="{BB962C8B-B14F-4D97-AF65-F5344CB8AC3E}">
        <p14:creationId xmlns:p14="http://schemas.microsoft.com/office/powerpoint/2010/main" val="185096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Words resonate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05341030"/>
              </p:ext>
            </p:extLst>
          </p:nvPr>
        </p:nvGraphicFramePr>
        <p:xfrm>
          <a:off x="693738" y="1312803"/>
          <a:ext cx="8012380" cy="4078844"/>
        </p:xfrm>
        <a:graphic>
          <a:graphicData uri="http://schemas.openxmlformats.org/drawingml/2006/table">
            <a:tbl>
              <a:tblPr firstRow="1" bandRow="1">
                <a:tableStyleId>{5C22544A-7EE6-4342-B048-85BDC9FD1C3A}</a:tableStyleId>
              </a:tblPr>
              <a:tblGrid>
                <a:gridCol w="4006190"/>
                <a:gridCol w="4006190"/>
              </a:tblGrid>
              <a:tr h="370804">
                <a:tc>
                  <a:txBody>
                    <a:bodyPr/>
                    <a:lstStyle/>
                    <a:p>
                      <a:r>
                        <a:rPr lang="en-US" sz="1600" dirty="0" smtClean="0"/>
                        <a:t>USE THIS….</a:t>
                      </a:r>
                      <a:endParaRPr lang="en-US" sz="1600" dirty="0"/>
                    </a:p>
                  </a:txBody>
                  <a:tcPr/>
                </a:tc>
                <a:tc>
                  <a:txBody>
                    <a:bodyPr/>
                    <a:lstStyle/>
                    <a:p>
                      <a:r>
                        <a:rPr lang="en-US" sz="1600" dirty="0" smtClean="0"/>
                        <a:t>…NOT THAT (most of the time)</a:t>
                      </a:r>
                      <a:endParaRPr lang="en-US" sz="1600" dirty="0"/>
                    </a:p>
                  </a:txBody>
                  <a:tcPr/>
                </a:tc>
              </a:tr>
              <a:tr h="370804">
                <a:tc>
                  <a:txBody>
                    <a:bodyPr/>
                    <a:lstStyle/>
                    <a:p>
                      <a:r>
                        <a:rPr lang="en-US" sz="1600" dirty="0" smtClean="0"/>
                        <a:t>340B Drug Pricing</a:t>
                      </a:r>
                      <a:r>
                        <a:rPr lang="en-US" sz="1600" baseline="0" dirty="0" smtClean="0"/>
                        <a:t> Program</a:t>
                      </a:r>
                      <a:endParaRPr lang="en-US" sz="1600" dirty="0"/>
                    </a:p>
                  </a:txBody>
                  <a:tcPr/>
                </a:tc>
                <a:tc>
                  <a:txBody>
                    <a:bodyPr/>
                    <a:lstStyle/>
                    <a:p>
                      <a:r>
                        <a:rPr lang="en-US" sz="1600" dirty="0" smtClean="0"/>
                        <a:t>340B Drug Discount</a:t>
                      </a:r>
                      <a:r>
                        <a:rPr lang="en-US" sz="1600" baseline="0" dirty="0" smtClean="0"/>
                        <a:t> Program</a:t>
                      </a:r>
                      <a:endParaRPr lang="en-US" sz="1600" dirty="0"/>
                    </a:p>
                  </a:txBody>
                  <a:tcPr/>
                </a:tc>
              </a:tr>
              <a:tr h="370804">
                <a:tc>
                  <a:txBody>
                    <a:bodyPr/>
                    <a:lstStyle/>
                    <a:p>
                      <a:r>
                        <a:rPr lang="en-US" sz="1600" dirty="0" smtClean="0"/>
                        <a:t>340B</a:t>
                      </a:r>
                      <a:r>
                        <a:rPr lang="en-US" sz="1600" baseline="0" dirty="0" smtClean="0"/>
                        <a:t> savings</a:t>
                      </a:r>
                      <a:endParaRPr lang="en-US" sz="1600" dirty="0"/>
                    </a:p>
                  </a:txBody>
                  <a:tcPr/>
                </a:tc>
                <a:tc>
                  <a:txBody>
                    <a:bodyPr/>
                    <a:lstStyle/>
                    <a:p>
                      <a:r>
                        <a:rPr lang="en-US" sz="1600" dirty="0" smtClean="0"/>
                        <a:t>340B</a:t>
                      </a:r>
                      <a:r>
                        <a:rPr lang="en-US" sz="1600" baseline="0" dirty="0" smtClean="0"/>
                        <a:t> funding </a:t>
                      </a:r>
                      <a:r>
                        <a:rPr lang="en-US" sz="1600" dirty="0" smtClean="0"/>
                        <a:t>(or revenue)</a:t>
                      </a:r>
                      <a:endParaRPr lang="en-US" sz="1600" dirty="0"/>
                    </a:p>
                  </a:txBody>
                  <a:tcPr/>
                </a:tc>
              </a:tr>
              <a:tr h="370804">
                <a:tc>
                  <a:txBody>
                    <a:bodyPr/>
                    <a:lstStyle/>
                    <a:p>
                      <a:r>
                        <a:rPr lang="en-US" sz="1600" dirty="0" smtClean="0"/>
                        <a:t>Affordable</a:t>
                      </a:r>
                      <a:r>
                        <a:rPr lang="en-US" sz="1600" baseline="0" dirty="0" smtClean="0"/>
                        <a:t> Care Act</a:t>
                      </a:r>
                      <a:endParaRPr lang="en-US" sz="1600" dirty="0"/>
                    </a:p>
                  </a:txBody>
                  <a:tcPr/>
                </a:tc>
                <a:tc>
                  <a:txBody>
                    <a:bodyPr/>
                    <a:lstStyle/>
                    <a:p>
                      <a:r>
                        <a:rPr lang="en-US" sz="1600" dirty="0" smtClean="0"/>
                        <a:t>Obamacare</a:t>
                      </a:r>
                      <a:endParaRPr lang="en-US" sz="1600" dirty="0"/>
                    </a:p>
                  </a:txBody>
                  <a:tcPr/>
                </a:tc>
              </a:tr>
              <a:tr h="370804">
                <a:tc>
                  <a:txBody>
                    <a:bodyPr/>
                    <a:lstStyle/>
                    <a:p>
                      <a:r>
                        <a:rPr lang="en-US" sz="1600" dirty="0" smtClean="0"/>
                        <a:t>essential hospitals</a:t>
                      </a:r>
                      <a:endParaRPr lang="en-US" sz="1600" dirty="0"/>
                    </a:p>
                  </a:txBody>
                  <a:tcPr/>
                </a:tc>
                <a:tc>
                  <a:txBody>
                    <a:bodyPr/>
                    <a:lstStyle/>
                    <a:p>
                      <a:r>
                        <a:rPr lang="en-US" sz="1600" dirty="0" smtClean="0"/>
                        <a:t>safety net hospitals</a:t>
                      </a:r>
                      <a:endParaRPr lang="en-US" sz="1600" dirty="0"/>
                    </a:p>
                  </a:txBody>
                  <a:tcPr/>
                </a:tc>
              </a:tr>
              <a:tr h="370804">
                <a:tc>
                  <a:txBody>
                    <a:bodyPr/>
                    <a:lstStyle/>
                    <a:p>
                      <a:r>
                        <a:rPr lang="en-US" sz="1600" dirty="0" smtClean="0"/>
                        <a:t>funding support</a:t>
                      </a:r>
                      <a:endParaRPr lang="en-US" sz="1600" dirty="0"/>
                    </a:p>
                  </a:txBody>
                  <a:tcPr/>
                </a:tc>
                <a:tc>
                  <a:txBody>
                    <a:bodyPr/>
                    <a:lstStyle/>
                    <a:p>
                      <a:r>
                        <a:rPr lang="en-US" sz="1600" dirty="0" smtClean="0"/>
                        <a:t>financing</a:t>
                      </a:r>
                      <a:endParaRPr lang="en-US" sz="1600" dirty="0"/>
                    </a:p>
                  </a:txBody>
                  <a:tcPr/>
                </a:tc>
              </a:tr>
              <a:tr h="370804">
                <a:tc>
                  <a:txBody>
                    <a:bodyPr/>
                    <a:lstStyle/>
                    <a:p>
                      <a:r>
                        <a:rPr lang="en-US" sz="1600" dirty="0" smtClean="0"/>
                        <a:t>vulnerable people</a:t>
                      </a:r>
                      <a:endParaRPr lang="en-US" sz="1600" dirty="0"/>
                    </a:p>
                  </a:txBody>
                  <a:tcPr/>
                </a:tc>
                <a:tc>
                  <a:txBody>
                    <a:bodyPr/>
                    <a:lstStyle/>
                    <a:p>
                      <a:r>
                        <a:rPr lang="en-US" sz="1600" dirty="0" smtClean="0"/>
                        <a:t>poor patients</a:t>
                      </a:r>
                      <a:endParaRPr lang="en-US" sz="1600" dirty="0"/>
                    </a:p>
                  </a:txBody>
                  <a:tcPr/>
                </a:tc>
              </a:tr>
              <a:tr h="370804">
                <a:tc>
                  <a:txBody>
                    <a:bodyPr/>
                    <a:lstStyle/>
                    <a:p>
                      <a:r>
                        <a:rPr lang="en-US" sz="1600" dirty="0" smtClean="0"/>
                        <a:t>operating margin</a:t>
                      </a:r>
                      <a:endParaRPr lang="en-US" sz="1600" dirty="0"/>
                    </a:p>
                  </a:txBody>
                  <a:tcPr/>
                </a:tc>
                <a:tc>
                  <a:txBody>
                    <a:bodyPr/>
                    <a:lstStyle/>
                    <a:p>
                      <a:r>
                        <a:rPr lang="en-US" sz="1600" dirty="0" smtClean="0"/>
                        <a:t>profit</a:t>
                      </a:r>
                      <a:endParaRPr lang="en-US" sz="1600" dirty="0"/>
                    </a:p>
                  </a:txBody>
                  <a:tcPr/>
                </a:tc>
              </a:tr>
              <a:tr h="370804">
                <a:tc>
                  <a:txBody>
                    <a:bodyPr/>
                    <a:lstStyle/>
                    <a:p>
                      <a:r>
                        <a:rPr lang="en-US" sz="1600" dirty="0" smtClean="0"/>
                        <a:t>sustainable funding</a:t>
                      </a:r>
                      <a:endParaRPr lang="en-US" sz="1600" dirty="0"/>
                    </a:p>
                  </a:txBody>
                  <a:tcPr/>
                </a:tc>
                <a:tc>
                  <a:txBody>
                    <a:bodyPr/>
                    <a:lstStyle/>
                    <a:p>
                      <a:r>
                        <a:rPr lang="en-US" sz="1600" dirty="0" smtClean="0"/>
                        <a:t>higher payments</a:t>
                      </a:r>
                      <a:endParaRPr lang="en-US" sz="1600" dirty="0"/>
                    </a:p>
                  </a:txBody>
                  <a:tcPr/>
                </a:tc>
              </a:tr>
              <a:tr h="370804">
                <a:tc>
                  <a:txBody>
                    <a:bodyPr/>
                    <a:lstStyle/>
                    <a:p>
                      <a:r>
                        <a:rPr lang="en-US" sz="1600" dirty="0" smtClean="0"/>
                        <a:t>(Medicaid is a) lifeline</a:t>
                      </a:r>
                      <a:endParaRPr lang="en-US" sz="1600" dirty="0"/>
                    </a:p>
                  </a:txBody>
                  <a:tcPr/>
                </a:tc>
                <a:tc>
                  <a:txBody>
                    <a:bodyPr/>
                    <a:lstStyle/>
                    <a:p>
                      <a:r>
                        <a:rPr lang="en-US" sz="1600" dirty="0" smtClean="0"/>
                        <a:t>safety net</a:t>
                      </a:r>
                      <a:endParaRPr lang="en-US" sz="1600" dirty="0"/>
                    </a:p>
                  </a:txBody>
                  <a:tcPr/>
                </a:tc>
              </a:tr>
              <a:tr h="370804">
                <a:tc>
                  <a:txBody>
                    <a:bodyPr/>
                    <a:lstStyle/>
                    <a:p>
                      <a:r>
                        <a:rPr lang="en-US" sz="1600" dirty="0" smtClean="0"/>
                        <a:t>teaching mission</a:t>
                      </a:r>
                      <a:endParaRPr lang="en-US" sz="1600" dirty="0"/>
                    </a:p>
                  </a:txBody>
                  <a:tcPr/>
                </a:tc>
                <a:tc>
                  <a:txBody>
                    <a:bodyPr/>
                    <a:lstStyle/>
                    <a:p>
                      <a:r>
                        <a:rPr lang="en-US" sz="1600" dirty="0" smtClean="0"/>
                        <a:t>physician</a:t>
                      </a:r>
                      <a:r>
                        <a:rPr lang="en-US" sz="1600" baseline="0" dirty="0" smtClean="0"/>
                        <a:t> training</a:t>
                      </a:r>
                      <a:endParaRPr lang="en-US" sz="1600" dirty="0"/>
                    </a:p>
                  </a:txBody>
                  <a:tcPr/>
                </a:tc>
              </a:tr>
            </a:tbl>
          </a:graphicData>
        </a:graphic>
      </p:graphicFrame>
    </p:spTree>
    <p:extLst>
      <p:ext uri="{BB962C8B-B14F-4D97-AF65-F5344CB8AC3E}">
        <p14:creationId xmlns:p14="http://schemas.microsoft.com/office/powerpoint/2010/main" val="10436692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MAKING YOUR CASE</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WITH DATA</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1732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7992180" cy="502692"/>
          </a:xfrm>
        </p:spPr>
        <p:txBody>
          <a:bodyPr/>
          <a:lstStyle/>
          <a:p>
            <a:r>
              <a:rPr lang="en-US" dirty="0" smtClean="0">
                <a:latin typeface="Arial" panose="020B0604020202020204" pitchFamily="34" charset="0"/>
                <a:cs typeface="Arial" panose="020B0604020202020204" pitchFamily="34" charset="0"/>
              </a:rPr>
              <a:t>Data: Use it Sparingly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93143" y="1600200"/>
            <a:ext cx="5312801" cy="3585467"/>
          </a:xfrm>
        </p:spPr>
        <p:txBody>
          <a:bodyPr/>
          <a:lstStyle/>
          <a:p>
            <a:pPr>
              <a:spcBef>
                <a:spcPts val="1200"/>
              </a:spcBef>
            </a:pPr>
            <a:r>
              <a:rPr lang="en-US" sz="2400" dirty="0" smtClean="0">
                <a:latin typeface="Arial" panose="020B0604020202020204" pitchFamily="34" charset="0"/>
                <a:cs typeface="Arial" panose="020B0604020202020204" pitchFamily="34" charset="0"/>
              </a:rPr>
              <a:t>1 </a:t>
            </a:r>
            <a:r>
              <a:rPr lang="en-US" sz="24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3 most compelling data points</a:t>
            </a:r>
          </a:p>
          <a:p>
            <a:pPr>
              <a:spcBef>
                <a:spcPts val="1200"/>
              </a:spcBef>
            </a:pPr>
            <a:r>
              <a:rPr lang="en-US" sz="2400" dirty="0" smtClean="0">
                <a:latin typeface="Arial" panose="020B0604020202020204" pitchFamily="34" charset="0"/>
                <a:cs typeface="Arial" panose="020B0604020202020204" pitchFamily="34" charset="0"/>
              </a:rPr>
              <a:t>Resist the urge to data dump</a:t>
            </a:r>
          </a:p>
          <a:p>
            <a:pPr>
              <a:spcBef>
                <a:spcPts val="1200"/>
              </a:spcBef>
            </a:pPr>
            <a:r>
              <a:rPr lang="en-US" sz="2400" dirty="0" smtClean="0">
                <a:latin typeface="Arial" panose="020B0604020202020204" pitchFamily="34" charset="0"/>
                <a:cs typeface="Arial" panose="020B0604020202020204" pitchFamily="34" charset="0"/>
              </a:rPr>
              <a:t>Use terms they understand</a:t>
            </a:r>
          </a:p>
          <a:p>
            <a:pPr>
              <a:spcBef>
                <a:spcPts val="1200"/>
              </a:spcBef>
            </a:pPr>
            <a:r>
              <a:rPr lang="en-US" sz="2400" dirty="0" smtClean="0">
                <a:latin typeface="Arial" panose="020B0604020202020204" pitchFamily="34" charset="0"/>
                <a:cs typeface="Arial" panose="020B0604020202020204" pitchFamily="34" charset="0"/>
              </a:rPr>
              <a:t>Complement key messages</a:t>
            </a:r>
          </a:p>
          <a:p>
            <a:pPr>
              <a:spcBef>
                <a:spcPts val="1200"/>
              </a:spcBef>
            </a:pPr>
            <a:r>
              <a:rPr lang="en-US" sz="2400" dirty="0" smtClean="0">
                <a:latin typeface="Arial" panose="020B0604020202020204" pitchFamily="34" charset="0"/>
                <a:cs typeface="Arial" panose="020B0604020202020204" pitchFamily="34" charset="0"/>
              </a:rPr>
              <a:t>Make it visually interesting</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647" y="1600200"/>
            <a:ext cx="1960918" cy="3657600"/>
          </a:xfrm>
          <a:prstGeom prst="rect">
            <a:avLst/>
          </a:prstGeom>
        </p:spPr>
      </p:pic>
    </p:spTree>
    <p:extLst>
      <p:ext uri="{BB962C8B-B14F-4D97-AF65-F5344CB8AC3E}">
        <p14:creationId xmlns:p14="http://schemas.microsoft.com/office/powerpoint/2010/main" val="40123607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7992180" cy="502692"/>
          </a:xfrm>
        </p:spPr>
        <p:txBody>
          <a:bodyPr/>
          <a:lstStyle/>
          <a:p>
            <a:r>
              <a:rPr lang="en-US" dirty="0" smtClean="0">
                <a:latin typeface="Arial" panose="020B0604020202020204" pitchFamily="34" charset="0"/>
                <a:cs typeface="Arial" panose="020B0604020202020204" pitchFamily="34" charset="0"/>
              </a:rPr>
              <a:t>DATA: Consider your audience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93144" y="1600200"/>
            <a:ext cx="8107956" cy="1267691"/>
          </a:xfrm>
        </p:spPr>
        <p:txBody>
          <a:bodyPr/>
          <a:lstStyle/>
          <a:p>
            <a:pPr marL="0" indent="0">
              <a:buNone/>
            </a:pPr>
            <a:r>
              <a:rPr lang="en-US" sz="3200" i="1" dirty="0" smtClean="0">
                <a:latin typeface="Georgia" panose="02040502050405020303" pitchFamily="18" charset="0"/>
              </a:rPr>
              <a:t>“DSH </a:t>
            </a:r>
            <a:r>
              <a:rPr lang="en-US" sz="3200" i="1" dirty="0">
                <a:latin typeface="Georgia" panose="02040502050405020303" pitchFamily="18" charset="0"/>
              </a:rPr>
              <a:t>cuts could mean the loss of </a:t>
            </a:r>
            <a:r>
              <a:rPr lang="en-US" sz="3200" i="1" dirty="0" smtClean="0">
                <a:latin typeface="Georgia" panose="02040502050405020303" pitchFamily="18" charset="0"/>
              </a:rPr>
              <a:t>300 </a:t>
            </a:r>
            <a:r>
              <a:rPr lang="en-US" sz="3200" i="1" dirty="0">
                <a:latin typeface="Georgia" panose="02040502050405020303" pitchFamily="18" charset="0"/>
              </a:rPr>
              <a:t>jobs and </a:t>
            </a:r>
            <a:r>
              <a:rPr lang="en-US" sz="3200" i="1" dirty="0" smtClean="0">
                <a:latin typeface="Georgia" panose="02040502050405020303" pitchFamily="18" charset="0"/>
              </a:rPr>
              <a:t>$42 </a:t>
            </a:r>
            <a:r>
              <a:rPr lang="en-US" sz="3200" i="1" dirty="0">
                <a:latin typeface="Georgia" panose="02040502050405020303" pitchFamily="18" charset="0"/>
              </a:rPr>
              <a:t>million in economic </a:t>
            </a:r>
            <a:r>
              <a:rPr lang="en-US" sz="3200" i="1" dirty="0" smtClean="0">
                <a:latin typeface="Georgia" panose="02040502050405020303" pitchFamily="18" charset="0"/>
              </a:rPr>
              <a:t>activity.”</a:t>
            </a:r>
          </a:p>
          <a:p>
            <a:pPr marL="0" indent="0">
              <a:buNone/>
            </a:pPr>
            <a:endParaRPr lang="en-US" sz="3200" i="1" dirty="0">
              <a:latin typeface="Georgia" panose="02040502050405020303" pitchFamily="18" charset="0"/>
            </a:endParaRPr>
          </a:p>
        </p:txBody>
      </p:sp>
      <p:sp>
        <p:nvSpPr>
          <p:cNvPr id="4" name="TextBox 3"/>
          <p:cNvSpPr txBox="1"/>
          <p:nvPr/>
        </p:nvSpPr>
        <p:spPr>
          <a:xfrm>
            <a:off x="694620" y="3190009"/>
            <a:ext cx="8189607" cy="1077218"/>
          </a:xfrm>
          <a:prstGeom prst="rect">
            <a:avLst/>
          </a:prstGeom>
          <a:noFill/>
        </p:spPr>
        <p:txBody>
          <a:bodyPr wrap="square" rtlCol="0">
            <a:spAutoFit/>
          </a:bodyPr>
          <a:lstStyle/>
          <a:p>
            <a:r>
              <a:rPr lang="en-US" sz="3200" i="1" dirty="0">
                <a:latin typeface="Georgia" panose="02040502050405020303" pitchFamily="18" charset="0"/>
              </a:rPr>
              <a:t>“DSH cuts could mean the closure of eight clinics in the city’s poorest neighborhoods</a:t>
            </a:r>
            <a:r>
              <a:rPr lang="en-US" sz="3200" i="1" dirty="0" smtClean="0">
                <a:latin typeface="Georgia" panose="02040502050405020303" pitchFamily="18" charset="0"/>
              </a:rPr>
              <a:t>.”</a:t>
            </a:r>
            <a:endParaRPr lang="en-US" sz="3200" i="1" dirty="0">
              <a:latin typeface="Georgia" panose="02040502050405020303" pitchFamily="18" charset="0"/>
            </a:endParaRPr>
          </a:p>
        </p:txBody>
      </p:sp>
    </p:spTree>
    <p:extLst>
      <p:ext uri="{BB962C8B-B14F-4D97-AF65-F5344CB8AC3E}">
        <p14:creationId xmlns:p14="http://schemas.microsoft.com/office/powerpoint/2010/main" val="243864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7992180" cy="502692"/>
          </a:xfrm>
        </p:spPr>
        <p:txBody>
          <a:bodyPr/>
          <a:lstStyle/>
          <a:p>
            <a:r>
              <a:rPr lang="en-US" dirty="0" smtClean="0">
                <a:latin typeface="Arial" panose="020B0604020202020204" pitchFamily="34" charset="0"/>
                <a:cs typeface="Arial" panose="020B0604020202020204" pitchFamily="34" charset="0"/>
              </a:rPr>
              <a:t>Essential hospitals, vital data</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2545236" y="1227099"/>
            <a:ext cx="4128940" cy="4473183"/>
          </a:xfrm>
          <a:prstGeom prst="rect">
            <a:avLst/>
          </a:prstGeom>
        </p:spPr>
      </p:pic>
    </p:spTree>
    <p:extLst>
      <p:ext uri="{BB962C8B-B14F-4D97-AF65-F5344CB8AC3E}">
        <p14:creationId xmlns:p14="http://schemas.microsoft.com/office/powerpoint/2010/main" val="1668597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SAVINGS in Bold</a:t>
            </a:r>
            <a:endParaRPr lang="en-US" dirty="0"/>
          </a:p>
        </p:txBody>
      </p:sp>
      <p:pic>
        <p:nvPicPr>
          <p:cNvPr id="4" name="Content Placeholder 3"/>
          <p:cNvPicPr>
            <a:picLocks noGrp="1" noChangeAspect="1"/>
          </p:cNvPicPr>
          <p:nvPr>
            <p:ph idx="1"/>
          </p:nvPr>
        </p:nvPicPr>
        <p:blipFill>
          <a:blip r:embed="rId2"/>
          <a:stretch>
            <a:fillRect/>
          </a:stretch>
        </p:blipFill>
        <p:spPr>
          <a:xfrm>
            <a:off x="2152297" y="1552273"/>
            <a:ext cx="5076825" cy="3295650"/>
          </a:xfrm>
          <a:prstGeom prst="rect">
            <a:avLst/>
          </a:prstGeom>
        </p:spPr>
      </p:pic>
      <p:sp>
        <p:nvSpPr>
          <p:cNvPr id="9" name="Oval 8"/>
          <p:cNvSpPr/>
          <p:nvPr/>
        </p:nvSpPr>
        <p:spPr>
          <a:xfrm>
            <a:off x="2424027" y="3560036"/>
            <a:ext cx="4533363" cy="1287887"/>
          </a:xfrm>
          <a:prstGeom prst="ellipse">
            <a:avLst/>
          </a:prstGeom>
          <a:noFill/>
          <a:ln w="28575" cmpd="sng">
            <a:solidFill>
              <a:srgbClr val="F05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98169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7992180" cy="502692"/>
          </a:xfrm>
        </p:spPr>
        <p:txBody>
          <a:bodyPr/>
          <a:lstStyle/>
          <a:p>
            <a:r>
              <a:rPr lang="en-US" dirty="0" smtClean="0">
                <a:latin typeface="Arial" panose="020B0604020202020204" pitchFamily="34" charset="0"/>
                <a:cs typeface="Arial" panose="020B0604020202020204" pitchFamily="34" charset="0"/>
              </a:rPr>
              <a:t>Critical services</a:t>
            </a: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1385740"/>
            <a:ext cx="7772400" cy="3285421"/>
          </a:xfrm>
          <a:prstGeom prst="rect">
            <a:avLst/>
          </a:prstGeom>
        </p:spPr>
      </p:pic>
    </p:spTree>
    <p:extLst>
      <p:ext uri="{BB962C8B-B14F-4D97-AF65-F5344CB8AC3E}">
        <p14:creationId xmlns:p14="http://schemas.microsoft.com/office/powerpoint/2010/main" val="4040001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7920570" cy="502692"/>
          </a:xfrm>
        </p:spPr>
        <p:txBody>
          <a:bodyPr/>
          <a:lstStyle/>
          <a:p>
            <a:r>
              <a:rPr lang="en-US" dirty="0" smtClean="0">
                <a:latin typeface="Arial" panose="020B0604020202020204" pitchFamily="34" charset="0"/>
                <a:cs typeface="Arial" panose="020B0604020202020204" pitchFamily="34" charset="0"/>
              </a:rPr>
              <a:t>Patient demographics</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035297" y="1208929"/>
            <a:ext cx="5310826" cy="4737126"/>
          </a:xfrm>
          <a:prstGeom prst="rect">
            <a:avLst/>
          </a:prstGeom>
        </p:spPr>
      </p:pic>
    </p:spTree>
    <p:extLst>
      <p:ext uri="{BB962C8B-B14F-4D97-AF65-F5344CB8AC3E}">
        <p14:creationId xmlns:p14="http://schemas.microsoft.com/office/powerpoint/2010/main" val="7608315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19" y="599703"/>
            <a:ext cx="8016541" cy="502692"/>
          </a:xfrm>
        </p:spPr>
        <p:txBody>
          <a:bodyPr/>
          <a:lstStyle/>
          <a:p>
            <a:r>
              <a:rPr lang="en-US" dirty="0" smtClean="0">
                <a:latin typeface="Arial" panose="020B0604020202020204" pitchFamily="34" charset="0"/>
                <a:cs typeface="Arial" panose="020B0604020202020204" pitchFamily="34" charset="0"/>
              </a:rPr>
              <a:t>Uncompensated care</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258" y="1234912"/>
            <a:ext cx="8040903" cy="4230841"/>
          </a:xfrm>
          <a:prstGeom prst="rect">
            <a:avLst/>
          </a:prstGeom>
        </p:spPr>
      </p:pic>
    </p:spTree>
    <p:extLst>
      <p:ext uri="{BB962C8B-B14F-4D97-AF65-F5344CB8AC3E}">
        <p14:creationId xmlns:p14="http://schemas.microsoft.com/office/powerpoint/2010/main" val="2925590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7942604" cy="502692"/>
          </a:xfrm>
        </p:spPr>
        <p:txBody>
          <a:bodyPr/>
          <a:lstStyle/>
          <a:p>
            <a:r>
              <a:rPr lang="en-US" dirty="0" smtClean="0">
                <a:latin typeface="Arial" panose="020B0604020202020204" pitchFamily="34" charset="0"/>
                <a:cs typeface="Arial" panose="020B0604020202020204" pitchFamily="34" charset="0"/>
              </a:rPr>
              <a:t>Hospital finances</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012767" y="1357460"/>
            <a:ext cx="5355886" cy="4269900"/>
          </a:xfrm>
          <a:prstGeom prst="rect">
            <a:avLst/>
          </a:prstGeom>
        </p:spPr>
      </p:pic>
    </p:spTree>
    <p:extLst>
      <p:ext uri="{BB962C8B-B14F-4D97-AF65-F5344CB8AC3E}">
        <p14:creationId xmlns:p14="http://schemas.microsoft.com/office/powerpoint/2010/main" val="4942628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7992180" cy="502692"/>
          </a:xfrm>
        </p:spPr>
        <p:txBody>
          <a:bodyPr/>
          <a:lstStyle/>
          <a:p>
            <a:r>
              <a:rPr lang="en-US" dirty="0" smtClean="0">
                <a:latin typeface="Arial" panose="020B0604020202020204" pitchFamily="34" charset="0"/>
                <a:cs typeface="Arial" panose="020B0604020202020204" pitchFamily="34" charset="0"/>
              </a:rPr>
              <a:t>Requesting custom data</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76884" y="1600201"/>
            <a:ext cx="3574056" cy="2815046"/>
          </a:xfrm>
        </p:spPr>
        <p:txBody>
          <a:bodyPr numCol="1"/>
          <a:lstStyle/>
          <a:p>
            <a:pPr marL="0" indent="0">
              <a:buNone/>
            </a:pPr>
            <a:r>
              <a:rPr lang="en-US" b="1" dirty="0">
                <a:solidFill>
                  <a:srgbClr val="717073"/>
                </a:solidFill>
                <a:latin typeface="Arial" panose="020B0604020202020204" pitchFamily="34" charset="0"/>
                <a:cs typeface="Arial" panose="020B0604020202020204" pitchFamily="34" charset="0"/>
              </a:rPr>
              <a:t>Additional data points </a:t>
            </a:r>
            <a:r>
              <a:rPr lang="en-US" b="1" dirty="0" smtClean="0">
                <a:solidFill>
                  <a:srgbClr val="717073"/>
                </a:solidFill>
                <a:latin typeface="Arial" panose="020B0604020202020204" pitchFamily="34" charset="0"/>
                <a:cs typeface="Arial" panose="020B0604020202020204" pitchFamily="34" charset="0"/>
              </a:rPr>
              <a:t>available from association:</a:t>
            </a:r>
            <a:endParaRPr lang="en-US" b="1" dirty="0">
              <a:solidFill>
                <a:srgbClr val="717073"/>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rgbClr val="717073"/>
                </a:solidFill>
                <a:latin typeface="Arial" panose="020B0604020202020204" pitchFamily="34" charset="0"/>
                <a:cs typeface="Arial" panose="020B0604020202020204" pitchFamily="34" charset="0"/>
              </a:rPr>
              <a:t>Summary statistics</a:t>
            </a:r>
          </a:p>
          <a:p>
            <a:pPr>
              <a:buFont typeface="Arial" panose="020B0604020202020204" pitchFamily="34" charset="0"/>
              <a:buChar char="•"/>
            </a:pPr>
            <a:r>
              <a:rPr lang="en-US" dirty="0">
                <a:solidFill>
                  <a:srgbClr val="717073"/>
                </a:solidFill>
                <a:latin typeface="Arial" panose="020B0604020202020204" pitchFamily="34" charset="0"/>
                <a:cs typeface="Arial" panose="020B0604020202020204" pitchFamily="34" charset="0"/>
              </a:rPr>
              <a:t>Peer </a:t>
            </a:r>
            <a:r>
              <a:rPr lang="en-US" dirty="0" smtClean="0">
                <a:solidFill>
                  <a:srgbClr val="717073"/>
                </a:solidFill>
                <a:latin typeface="Arial" panose="020B0604020202020204" pitchFamily="34" charset="0"/>
                <a:cs typeface="Arial" panose="020B0604020202020204" pitchFamily="34" charset="0"/>
              </a:rPr>
              <a:t>group analyses</a:t>
            </a:r>
            <a:endParaRPr lang="en-US" dirty="0">
              <a:solidFill>
                <a:srgbClr val="717073"/>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rgbClr val="717073"/>
                </a:solidFill>
                <a:latin typeface="Arial" panose="020B0604020202020204" pitchFamily="34" charset="0"/>
                <a:cs typeface="Arial" panose="020B0604020202020204" pitchFamily="34" charset="0"/>
              </a:rPr>
              <a:t>Quality </a:t>
            </a:r>
            <a:r>
              <a:rPr lang="en-US" dirty="0" smtClean="0">
                <a:solidFill>
                  <a:srgbClr val="717073"/>
                </a:solidFill>
                <a:latin typeface="Arial" panose="020B0604020202020204" pitchFamily="34" charset="0"/>
                <a:cs typeface="Arial" panose="020B0604020202020204" pitchFamily="34" charset="0"/>
              </a:rPr>
              <a:t>benchmarking</a:t>
            </a:r>
          </a:p>
        </p:txBody>
      </p:sp>
      <p:sp>
        <p:nvSpPr>
          <p:cNvPr id="5" name="Content Placeholder 2"/>
          <p:cNvSpPr txBox="1">
            <a:spLocks/>
          </p:cNvSpPr>
          <p:nvPr/>
        </p:nvSpPr>
        <p:spPr>
          <a:xfrm>
            <a:off x="4530436" y="1611087"/>
            <a:ext cx="4052455" cy="3614055"/>
          </a:xfrm>
          <a:prstGeom prst="rect">
            <a:avLst/>
          </a:prstGeom>
        </p:spPr>
        <p:txBody>
          <a:bodyPr numCol="1"/>
          <a:lstStyle>
            <a:lvl1pPr marL="342900" indent="-342900" algn="l" defTabSz="457200" rtl="0" eaLnBrk="1" latinLnBrk="0" hangingPunct="1">
              <a:spcBef>
                <a:spcPct val="20000"/>
              </a:spcBef>
              <a:buFont typeface="Arial"/>
              <a:buChar char="•"/>
              <a:defRPr sz="2000" kern="1200">
                <a:solidFill>
                  <a:srgbClr val="404040"/>
                </a:solidFill>
                <a:latin typeface="Cabin Regular"/>
                <a:ea typeface="+mn-ea"/>
                <a:cs typeface="Cabin Regular"/>
              </a:defRPr>
            </a:lvl1pPr>
            <a:lvl2pPr marL="742950" indent="-285750" algn="l" defTabSz="457200" rtl="0" eaLnBrk="1" latinLnBrk="0" hangingPunct="1">
              <a:spcBef>
                <a:spcPct val="20000"/>
              </a:spcBef>
              <a:buFont typeface="Lucida Grande"/>
              <a:buChar char="»"/>
              <a:defRPr sz="1800" kern="1200">
                <a:solidFill>
                  <a:srgbClr val="404040"/>
                </a:solidFill>
                <a:latin typeface="Cabin Regular"/>
                <a:ea typeface="+mn-ea"/>
                <a:cs typeface="Cabin Regular"/>
              </a:defRPr>
            </a:lvl2pPr>
            <a:lvl3pPr marL="1143000" indent="-228600" algn="l" defTabSz="457200" rtl="0" eaLnBrk="1" latinLnBrk="0" hangingPunct="1">
              <a:spcBef>
                <a:spcPct val="20000"/>
              </a:spcBef>
              <a:buFont typeface="Arial"/>
              <a:buChar char="•"/>
              <a:defRPr sz="1600" kern="1200">
                <a:solidFill>
                  <a:srgbClr val="404040"/>
                </a:solidFill>
                <a:latin typeface="Cabin Regular"/>
                <a:ea typeface="+mn-ea"/>
                <a:cs typeface="Cabin Regular"/>
              </a:defRPr>
            </a:lvl3pPr>
            <a:lvl4pPr marL="1600200" indent="-228600" algn="l" defTabSz="457200" rtl="0" eaLnBrk="1" latinLnBrk="0" hangingPunct="1">
              <a:spcBef>
                <a:spcPct val="20000"/>
              </a:spcBef>
              <a:buFont typeface="Arial"/>
              <a:buChar char="–"/>
              <a:defRPr sz="1400" kern="1200">
                <a:solidFill>
                  <a:srgbClr val="404040"/>
                </a:solidFill>
                <a:latin typeface="Cabin Regular"/>
                <a:ea typeface="+mn-ea"/>
                <a:cs typeface="Cabin Regular"/>
              </a:defRPr>
            </a:lvl4pPr>
            <a:lvl5pPr marL="2057400" indent="-228600" algn="l" defTabSz="457200" rtl="0" eaLnBrk="1" latinLnBrk="0" hangingPunct="1">
              <a:spcBef>
                <a:spcPct val="20000"/>
              </a:spcBef>
              <a:buFont typeface="Arial"/>
              <a:buChar char="»"/>
              <a:defRPr sz="1400" kern="1200">
                <a:solidFill>
                  <a:srgbClr val="404040"/>
                </a:solidFill>
                <a:latin typeface="Cabin Regular"/>
                <a:ea typeface="+mn-ea"/>
                <a:cs typeface="Cabin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rgbClr val="717073"/>
                </a:solidFill>
                <a:latin typeface="Arial" panose="020B0604020202020204" pitchFamily="34" charset="0"/>
                <a:cs typeface="Arial" panose="020B0604020202020204" pitchFamily="34" charset="0"/>
              </a:rPr>
              <a:t>Other data sources include:</a:t>
            </a:r>
            <a:endParaRPr lang="en-US" b="1" dirty="0" smtClean="0">
              <a:solidFill>
                <a:srgbClr val="717073"/>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dirty="0">
                <a:solidFill>
                  <a:srgbClr val="717073"/>
                </a:solidFill>
                <a:latin typeface="Arial" panose="020B0604020202020204" pitchFamily="34" charset="0"/>
                <a:cs typeface="Arial" panose="020B0604020202020204" pitchFamily="34" charset="0"/>
              </a:rPr>
              <a:t>AHA Annual Survey of Hospitals</a:t>
            </a:r>
          </a:p>
          <a:p>
            <a:pPr>
              <a:buFont typeface="Arial" panose="020B0604020202020204" pitchFamily="34" charset="0"/>
              <a:buChar char="•"/>
            </a:pPr>
            <a:r>
              <a:rPr lang="en-US" dirty="0">
                <a:solidFill>
                  <a:srgbClr val="717073"/>
                </a:solidFill>
                <a:latin typeface="Arial" panose="020B0604020202020204" pitchFamily="34" charset="0"/>
                <a:cs typeface="Arial" panose="020B0604020202020204" pitchFamily="34" charset="0"/>
              </a:rPr>
              <a:t>Hospital Compare quality data</a:t>
            </a:r>
          </a:p>
          <a:p>
            <a:pPr>
              <a:buFont typeface="Arial" panose="020B0604020202020204" pitchFamily="34" charset="0"/>
              <a:buChar char="•"/>
            </a:pPr>
            <a:r>
              <a:rPr lang="en-US" dirty="0">
                <a:solidFill>
                  <a:srgbClr val="717073"/>
                </a:solidFill>
                <a:latin typeface="Arial" panose="020B0604020202020204" pitchFamily="34" charset="0"/>
                <a:cs typeface="Arial" panose="020B0604020202020204" pitchFamily="34" charset="0"/>
              </a:rPr>
              <a:t>Healthcare Cost and Utilization Project (HCUP) data</a:t>
            </a:r>
          </a:p>
          <a:p>
            <a:pPr>
              <a:buFont typeface="Arial" panose="020B0604020202020204" pitchFamily="34" charset="0"/>
              <a:buChar char="•"/>
            </a:pPr>
            <a:r>
              <a:rPr lang="en-US" dirty="0">
                <a:solidFill>
                  <a:srgbClr val="717073"/>
                </a:solidFill>
                <a:latin typeface="Arial" panose="020B0604020202020204" pitchFamily="34" charset="0"/>
                <a:cs typeface="Arial" panose="020B0604020202020204" pitchFamily="34" charset="0"/>
              </a:rPr>
              <a:t>CMS Cost Reports</a:t>
            </a:r>
          </a:p>
          <a:p>
            <a:pPr>
              <a:buFont typeface="Arial" panose="020B0604020202020204" pitchFamily="34" charset="0"/>
              <a:buChar char="•"/>
            </a:pPr>
            <a:r>
              <a:rPr lang="en-US" dirty="0">
                <a:solidFill>
                  <a:srgbClr val="717073"/>
                </a:solidFill>
                <a:latin typeface="Arial" panose="020B0604020202020204" pitchFamily="34" charset="0"/>
                <a:cs typeface="Arial" panose="020B0604020202020204" pitchFamily="34" charset="0"/>
              </a:rPr>
              <a:t>CDC data sources – BRFSS, NHANES, NHSN</a:t>
            </a:r>
          </a:p>
          <a:p>
            <a:pPr>
              <a:buFont typeface="Arial" panose="020B0604020202020204" pitchFamily="34" charset="0"/>
              <a:buChar char="•"/>
            </a:pPr>
            <a:r>
              <a:rPr lang="en-US" dirty="0">
                <a:solidFill>
                  <a:srgbClr val="717073"/>
                </a:solidFill>
                <a:latin typeface="Arial" panose="020B0604020202020204" pitchFamily="34" charset="0"/>
                <a:cs typeface="Arial" panose="020B0604020202020204" pitchFamily="34" charset="0"/>
              </a:rPr>
              <a:t>National Trauma Data Bank</a:t>
            </a:r>
            <a:endParaRPr lang="en-US" dirty="0" smtClean="0">
              <a:solidFill>
                <a:srgbClr val="7170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9746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19" y="599703"/>
            <a:ext cx="8085823" cy="502692"/>
          </a:xfrm>
        </p:spPr>
        <p:txBody>
          <a:bodyPr/>
          <a:lstStyle/>
          <a:p>
            <a:r>
              <a:rPr lang="en-US" dirty="0" smtClean="0">
                <a:latin typeface="Arial" panose="020B0604020202020204" pitchFamily="34" charset="0"/>
                <a:cs typeface="Arial" panose="020B0604020202020204" pitchFamily="34" charset="0"/>
              </a:rPr>
              <a:t>More custom data resources</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7382" y="1426813"/>
            <a:ext cx="5943600" cy="4317489"/>
          </a:xfrm>
          <a:prstGeom prst="rect">
            <a:avLst/>
          </a:prstGeom>
          <a:ln w="3175">
            <a:solidFill>
              <a:srgbClr val="F05133"/>
            </a:solidFill>
          </a:ln>
          <a:scene3d>
            <a:camera prst="perspectiveHeroicExtremeLeftFacing" fov="2700000"/>
            <a:lightRig rig="threePt" dir="t"/>
          </a:scene3d>
        </p:spPr>
      </p:pic>
    </p:spTree>
    <p:extLst>
      <p:ext uri="{BB962C8B-B14F-4D97-AF65-F5344CB8AC3E}">
        <p14:creationId xmlns:p14="http://schemas.microsoft.com/office/powerpoint/2010/main" val="2015927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57899">
            <a:off x="5020403" y="1374709"/>
            <a:ext cx="2587336" cy="4323403"/>
          </a:xfrm>
          <a:prstGeom prst="rect">
            <a:avLst/>
          </a:prstGeom>
          <a:ln>
            <a:solidFill>
              <a:srgbClr val="F05133"/>
            </a:solidFill>
          </a:ln>
        </p:spPr>
      </p:pic>
      <p:sp>
        <p:nvSpPr>
          <p:cNvPr id="2" name="Title 1"/>
          <p:cNvSpPr>
            <a:spLocks noGrp="1"/>
          </p:cNvSpPr>
          <p:nvPr>
            <p:ph type="ctrTitle"/>
          </p:nvPr>
        </p:nvSpPr>
        <p:spPr>
          <a:xfrm>
            <a:off x="694620" y="599703"/>
            <a:ext cx="7245398" cy="502692"/>
          </a:xfrm>
        </p:spPr>
        <p:txBody>
          <a:bodyPr/>
          <a:lstStyle/>
          <a:p>
            <a:r>
              <a:rPr lang="en-US" dirty="0" smtClean="0">
                <a:latin typeface="Arial" panose="020B0604020202020204" pitchFamily="34" charset="0"/>
                <a:cs typeface="Arial" panose="020B0604020202020204" pitchFamily="34" charset="0"/>
              </a:rPr>
              <a:t>More custom data resources</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21242910">
            <a:off x="2176646" y="1487275"/>
            <a:ext cx="2587336" cy="4098275"/>
          </a:xfrm>
          <a:prstGeom prst="rect">
            <a:avLst/>
          </a:prstGeom>
          <a:ln>
            <a:solidFill>
              <a:srgbClr val="F05133"/>
            </a:solidFill>
          </a:ln>
        </p:spPr>
      </p:pic>
    </p:spTree>
    <p:extLst>
      <p:ext uri="{BB962C8B-B14F-4D97-AF65-F5344CB8AC3E}">
        <p14:creationId xmlns:p14="http://schemas.microsoft.com/office/powerpoint/2010/main" val="2808873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SPEAKING WITH</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ONE VOICE</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3216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7992180" cy="502692"/>
          </a:xfrm>
        </p:spPr>
        <p:txBody>
          <a:bodyPr>
            <a:normAutofit/>
          </a:bodyPr>
          <a:lstStyle/>
          <a:p>
            <a:r>
              <a:rPr lang="en-US" dirty="0" smtClean="0">
                <a:latin typeface="Arial" panose="020B0604020202020204" pitchFamily="34" charset="0"/>
                <a:cs typeface="Arial" panose="020B0604020202020204" pitchFamily="34" charset="0"/>
              </a:rPr>
              <a:t>Talking points</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sz="2400" dirty="0" smtClean="0">
                <a:solidFill>
                  <a:srgbClr val="717073"/>
                </a:solidFill>
                <a:latin typeface="Arial" panose="020B0604020202020204" pitchFamily="34" charset="0"/>
                <a:cs typeface="Arial" panose="020B0604020202020204" pitchFamily="34" charset="0"/>
              </a:rPr>
              <a:t>The uninsured and uncompensated care</a:t>
            </a:r>
          </a:p>
          <a:p>
            <a:r>
              <a:rPr lang="en-US" sz="2400" dirty="0" smtClean="0">
                <a:solidFill>
                  <a:srgbClr val="717073"/>
                </a:solidFill>
                <a:latin typeface="Arial" panose="020B0604020202020204" pitchFamily="34" charset="0"/>
                <a:cs typeface="Arial" panose="020B0604020202020204" pitchFamily="34" charset="0"/>
              </a:rPr>
              <a:t>340B Drug Pricing Program</a:t>
            </a:r>
          </a:p>
          <a:p>
            <a:r>
              <a:rPr lang="en-US" sz="2400" dirty="0" smtClean="0">
                <a:solidFill>
                  <a:srgbClr val="717073"/>
                </a:solidFill>
                <a:latin typeface="Arial" panose="020B0604020202020204" pitchFamily="34" charset="0"/>
                <a:cs typeface="Arial" panose="020B0604020202020204" pitchFamily="34" charset="0"/>
              </a:rPr>
              <a:t>Sociodemographic risk adjustment</a:t>
            </a:r>
          </a:p>
          <a:p>
            <a:r>
              <a:rPr lang="en-US" sz="2400" dirty="0" smtClean="0">
                <a:solidFill>
                  <a:srgbClr val="717073"/>
                </a:solidFill>
                <a:latin typeface="Arial" panose="020B0604020202020204" pitchFamily="34" charset="0"/>
                <a:cs typeface="Arial" panose="020B0604020202020204" pitchFamily="34" charset="0"/>
              </a:rPr>
              <a:t>Hospital ratings and pay for performance</a:t>
            </a:r>
          </a:p>
          <a:p>
            <a:r>
              <a:rPr lang="en-US" sz="2400" dirty="0" smtClean="0">
                <a:solidFill>
                  <a:srgbClr val="717073"/>
                </a:solidFill>
                <a:latin typeface="Arial" panose="020B0604020202020204" pitchFamily="34" charset="0"/>
                <a:cs typeface="Arial" panose="020B0604020202020204" pitchFamily="34" charset="0"/>
              </a:rPr>
              <a:t>CEO salaries</a:t>
            </a:r>
          </a:p>
          <a:p>
            <a:r>
              <a:rPr lang="en-US" sz="2400" dirty="0" smtClean="0">
                <a:solidFill>
                  <a:srgbClr val="717073"/>
                </a:solidFill>
                <a:latin typeface="Arial" panose="020B0604020202020204" pitchFamily="34" charset="0"/>
                <a:cs typeface="Arial" panose="020B0604020202020204" pitchFamily="34" charset="0"/>
              </a:rPr>
              <a:t>The charge master and service pricing</a:t>
            </a:r>
            <a:endParaRPr lang="en-US" sz="2400" dirty="0">
              <a:solidFill>
                <a:srgbClr val="7170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5238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panose="020B0604020202020204" pitchFamily="34" charset="0"/>
                <a:cs typeface="Arial" panose="020B0604020202020204" pitchFamily="34" charset="0"/>
              </a:rPr>
              <a:t>Media support</a:t>
            </a: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694620" y="1388124"/>
            <a:ext cx="7997688" cy="1077218"/>
          </a:xfrm>
          <a:prstGeom prst="rect">
            <a:avLst/>
          </a:prstGeom>
          <a:noFill/>
        </p:spPr>
        <p:txBody>
          <a:bodyPr wrap="square" rtlCol="0">
            <a:spAutoFit/>
          </a:bodyPr>
          <a:lstStyle/>
          <a:p>
            <a:r>
              <a:rPr lang="en-US" sz="1600" i="1" dirty="0" smtClean="0">
                <a:solidFill>
                  <a:srgbClr val="F05133"/>
                </a:solidFill>
                <a:latin typeface="Georgia" panose="02040502050405020303" pitchFamily="18" charset="0"/>
              </a:rPr>
              <a:t>“There’s a mission and a sense of reward that is really unique to these institutions,” </a:t>
            </a:r>
            <a:r>
              <a:rPr lang="en-US" sz="1600" i="1" dirty="0" smtClean="0">
                <a:solidFill>
                  <a:prstClr val="black"/>
                </a:solidFill>
                <a:latin typeface="Georgia" panose="02040502050405020303" pitchFamily="18" charset="0"/>
              </a:rPr>
              <a:t>Siegel</a:t>
            </a:r>
            <a:r>
              <a:rPr lang="en-US" sz="1600" i="1" dirty="0" smtClean="0">
                <a:solidFill>
                  <a:srgbClr val="F05133"/>
                </a:solidFill>
                <a:latin typeface="Georgia" panose="02040502050405020303" pitchFamily="18" charset="0"/>
              </a:rPr>
              <a:t> said of public hospitals. “</a:t>
            </a:r>
            <a:r>
              <a:rPr lang="en-US" sz="1600" i="1" dirty="0" smtClean="0">
                <a:solidFill>
                  <a:prstClr val="black"/>
                </a:solidFill>
                <a:latin typeface="Georgia" panose="02040502050405020303" pitchFamily="18" charset="0"/>
              </a:rPr>
              <a:t>Brian Brannman </a:t>
            </a:r>
            <a:r>
              <a:rPr lang="en-US" sz="1600" i="1" dirty="0" smtClean="0">
                <a:solidFill>
                  <a:srgbClr val="F05133"/>
                </a:solidFill>
                <a:latin typeface="Georgia" panose="02040502050405020303" pitchFamily="18" charset="0"/>
              </a:rPr>
              <a:t>was very well received. He was seen making a difference there. I think that bodes very well for them.”</a:t>
            </a:r>
          </a:p>
          <a:p>
            <a:pPr algn="r"/>
            <a:r>
              <a:rPr lang="en-US" sz="1600" dirty="0" smtClean="0">
                <a:solidFill>
                  <a:srgbClr val="717073"/>
                </a:solidFill>
                <a:latin typeface="Georgia" panose="02040502050405020303" pitchFamily="18" charset="0"/>
              </a:rPr>
              <a:t>—</a:t>
            </a:r>
            <a:r>
              <a:rPr lang="en-US" sz="1600" dirty="0" smtClean="0">
                <a:solidFill>
                  <a:srgbClr val="717073"/>
                </a:solidFill>
                <a:latin typeface="Georgia" panose="02040502050405020303" pitchFamily="18" charset="0"/>
                <a:ea typeface="Adobe Heiti Std R" panose="020B0400000000000000" pitchFamily="34" charset="-128"/>
              </a:rPr>
              <a:t>Las Vegas Sun </a:t>
            </a:r>
          </a:p>
        </p:txBody>
      </p:sp>
      <p:sp>
        <p:nvSpPr>
          <p:cNvPr id="5" name="TextBox 4"/>
          <p:cNvSpPr txBox="1"/>
          <p:nvPr/>
        </p:nvSpPr>
        <p:spPr>
          <a:xfrm>
            <a:off x="694619" y="2613715"/>
            <a:ext cx="7997688" cy="1600438"/>
          </a:xfrm>
          <a:prstGeom prst="rect">
            <a:avLst/>
          </a:prstGeom>
          <a:noFill/>
        </p:spPr>
        <p:txBody>
          <a:bodyPr wrap="square" rtlCol="0">
            <a:spAutoFit/>
          </a:bodyPr>
          <a:lstStyle/>
          <a:p>
            <a:r>
              <a:rPr lang="en-US" sz="1600" i="1" dirty="0">
                <a:solidFill>
                  <a:srgbClr val="F05133"/>
                </a:solidFill>
                <a:latin typeface="Georgia" panose="02040502050405020303" pitchFamily="18" charset="0"/>
              </a:rPr>
              <a:t>But to the </a:t>
            </a:r>
            <a:r>
              <a:rPr lang="en-US" sz="1600" i="1" dirty="0">
                <a:solidFill>
                  <a:prstClr val="black"/>
                </a:solidFill>
                <a:latin typeface="Georgia" panose="02040502050405020303" pitchFamily="18" charset="0"/>
              </a:rPr>
              <a:t>Health and Hospitals Corporation</a:t>
            </a:r>
            <a:r>
              <a:rPr lang="en-US" sz="1600" i="1" dirty="0">
                <a:solidFill>
                  <a:srgbClr val="F05133"/>
                </a:solidFill>
                <a:latin typeface="Georgia" panose="02040502050405020303" pitchFamily="18" charset="0"/>
              </a:rPr>
              <a:t>, the city’s public hospital agency, it is not merely another insurance plan. The corporation created </a:t>
            </a:r>
            <a:r>
              <a:rPr lang="en-US" sz="1600" i="1" dirty="0" err="1">
                <a:solidFill>
                  <a:srgbClr val="F05133"/>
                </a:solidFill>
                <a:latin typeface="Georgia" panose="02040502050405020303" pitchFamily="18" charset="0"/>
              </a:rPr>
              <a:t>MetroPlus</a:t>
            </a:r>
            <a:r>
              <a:rPr lang="en-US" sz="1600" i="1" dirty="0">
                <a:solidFill>
                  <a:srgbClr val="F05133"/>
                </a:solidFill>
                <a:latin typeface="Georgia" panose="02040502050405020303" pitchFamily="18" charset="0"/>
              </a:rPr>
              <a:t> ... The </a:t>
            </a:r>
            <a:r>
              <a:rPr lang="en-US" sz="1600" i="1" dirty="0">
                <a:solidFill>
                  <a:prstClr val="black"/>
                </a:solidFill>
                <a:latin typeface="Georgia" panose="02040502050405020303" pitchFamily="18" charset="0"/>
              </a:rPr>
              <a:t>Henry Ford Health System</a:t>
            </a:r>
            <a:r>
              <a:rPr lang="en-US" sz="1600" i="1" dirty="0">
                <a:solidFill>
                  <a:srgbClr val="F05133"/>
                </a:solidFill>
                <a:latin typeface="Georgia" panose="02040502050405020303" pitchFamily="18" charset="0"/>
              </a:rPr>
              <a:t> in Detroit, which has roots in organized labor and the auto industry, has signed up about 4,000 people in its exchange plans ... The </a:t>
            </a:r>
            <a:r>
              <a:rPr lang="en-US" sz="1600" i="1" dirty="0">
                <a:solidFill>
                  <a:prstClr val="black"/>
                </a:solidFill>
                <a:latin typeface="Georgia" panose="02040502050405020303" pitchFamily="18" charset="0"/>
              </a:rPr>
              <a:t>University of Arizona Health </a:t>
            </a:r>
            <a:r>
              <a:rPr lang="en-US" sz="1600" i="1" dirty="0">
                <a:solidFill>
                  <a:srgbClr val="F05133"/>
                </a:solidFill>
                <a:latin typeface="Georgia" panose="02040502050405020303" pitchFamily="18" charset="0"/>
              </a:rPr>
              <a:t>Plans have attracted </a:t>
            </a:r>
            <a:r>
              <a:rPr lang="en-US" sz="1600" i="1" dirty="0" smtClean="0">
                <a:solidFill>
                  <a:srgbClr val="F05133"/>
                </a:solidFill>
                <a:latin typeface="Georgia" panose="02040502050405020303" pitchFamily="18" charset="0"/>
              </a:rPr>
              <a:t>...</a:t>
            </a:r>
          </a:p>
          <a:p>
            <a:pPr algn="r"/>
            <a:r>
              <a:rPr lang="en-US" sz="1600" dirty="0" smtClean="0">
                <a:solidFill>
                  <a:srgbClr val="717073"/>
                </a:solidFill>
                <a:latin typeface="Georgia" panose="02040502050405020303" pitchFamily="18" charset="0"/>
              </a:rPr>
              <a:t>—</a:t>
            </a:r>
            <a:r>
              <a:rPr lang="en-US" sz="1600" dirty="0" smtClean="0">
                <a:solidFill>
                  <a:srgbClr val="717073"/>
                </a:solidFill>
                <a:latin typeface="Georgia" panose="02040502050405020303" pitchFamily="18" charset="0"/>
                <a:ea typeface="Adobe Heiti Std R" panose="020B0400000000000000" pitchFamily="34" charset="-128"/>
              </a:rPr>
              <a:t>The New York Times</a:t>
            </a:r>
            <a:endParaRPr lang="en-US" sz="1600" dirty="0">
              <a:solidFill>
                <a:srgbClr val="717073"/>
              </a:solidFill>
              <a:latin typeface="Georgia" panose="02040502050405020303" pitchFamily="18" charset="0"/>
              <a:ea typeface="Adobe Heiti Std R" panose="020B0400000000000000" pitchFamily="34" charset="-128"/>
            </a:endParaRPr>
          </a:p>
        </p:txBody>
      </p:sp>
      <p:sp>
        <p:nvSpPr>
          <p:cNvPr id="6" name="TextBox 5"/>
          <p:cNvSpPr txBox="1"/>
          <p:nvPr/>
        </p:nvSpPr>
        <p:spPr>
          <a:xfrm>
            <a:off x="694620" y="4362526"/>
            <a:ext cx="7997687" cy="1323439"/>
          </a:xfrm>
          <a:prstGeom prst="rect">
            <a:avLst/>
          </a:prstGeom>
          <a:noFill/>
        </p:spPr>
        <p:txBody>
          <a:bodyPr wrap="square" rtlCol="0">
            <a:spAutoFit/>
          </a:bodyPr>
          <a:lstStyle/>
          <a:p>
            <a:r>
              <a:rPr lang="en-US" sz="1600" i="1" dirty="0">
                <a:solidFill>
                  <a:srgbClr val="F05133"/>
                </a:solidFill>
                <a:latin typeface="Georgia" panose="02040502050405020303" pitchFamily="18" charset="0"/>
              </a:rPr>
              <a:t>We are definitely seeing an impact, but it's a small </a:t>
            </a:r>
            <a:r>
              <a:rPr lang="en-US" sz="1600" i="1" dirty="0" smtClean="0">
                <a:solidFill>
                  <a:srgbClr val="F05133"/>
                </a:solidFill>
                <a:latin typeface="Georgia" panose="02040502050405020303" pitchFamily="18" charset="0"/>
              </a:rPr>
              <a:t>number </a:t>
            </a:r>
            <a:r>
              <a:rPr lang="en-US" sz="1600" i="1" dirty="0">
                <a:solidFill>
                  <a:srgbClr val="F05133"/>
                </a:solidFill>
                <a:latin typeface="Georgia" panose="02040502050405020303" pitchFamily="18" charset="0"/>
              </a:rPr>
              <a:t>compared to the overall population, said Mark Newton, the chief executive of </a:t>
            </a:r>
            <a:r>
              <a:rPr lang="en-US" sz="1600" i="1" dirty="0" smtClean="0">
                <a:solidFill>
                  <a:prstClr val="black"/>
                </a:solidFill>
                <a:latin typeface="Georgia" panose="02040502050405020303" pitchFamily="18" charset="0"/>
              </a:rPr>
              <a:t>Swedish Covenant Hospital </a:t>
            </a:r>
            <a:r>
              <a:rPr lang="en-US" sz="1600" i="1" dirty="0" smtClean="0">
                <a:solidFill>
                  <a:srgbClr val="F05133"/>
                </a:solidFill>
                <a:latin typeface="Georgia" panose="02040502050405020303" pitchFamily="18" charset="0"/>
              </a:rPr>
              <a:t>in </a:t>
            </a:r>
            <a:r>
              <a:rPr lang="en-US" sz="1600" i="1" dirty="0">
                <a:solidFill>
                  <a:srgbClr val="F05133"/>
                </a:solidFill>
                <a:latin typeface="Georgia" panose="02040502050405020303" pitchFamily="18" charset="0"/>
              </a:rPr>
              <a:t>Chicago</a:t>
            </a:r>
            <a:r>
              <a:rPr lang="en-US" sz="1600" i="1" dirty="0" smtClean="0">
                <a:solidFill>
                  <a:srgbClr val="F05133"/>
                </a:solidFill>
                <a:latin typeface="Georgia" panose="02040502050405020303" pitchFamily="18" charset="0"/>
              </a:rPr>
              <a:t>.</a:t>
            </a:r>
          </a:p>
          <a:p>
            <a:pPr algn="r"/>
            <a:r>
              <a:rPr lang="en-US" sz="1600" dirty="0">
                <a:solidFill>
                  <a:srgbClr val="717073"/>
                </a:solidFill>
                <a:latin typeface="Georgia" panose="02040502050405020303" pitchFamily="18" charset="0"/>
              </a:rPr>
              <a:t>—</a:t>
            </a:r>
            <a:r>
              <a:rPr lang="en-US" sz="1600" dirty="0">
                <a:solidFill>
                  <a:srgbClr val="717073"/>
                </a:solidFill>
                <a:latin typeface="Georgia" panose="02040502050405020303" pitchFamily="18" charset="0"/>
                <a:ea typeface="Adobe Heiti Std R" panose="020B0400000000000000" pitchFamily="34" charset="-128"/>
              </a:rPr>
              <a:t>The </a:t>
            </a:r>
            <a:r>
              <a:rPr lang="en-US" sz="1600" dirty="0" smtClean="0">
                <a:solidFill>
                  <a:srgbClr val="717073"/>
                </a:solidFill>
                <a:latin typeface="Georgia" panose="02040502050405020303" pitchFamily="18" charset="0"/>
                <a:ea typeface="Adobe Heiti Std R" panose="020B0400000000000000" pitchFamily="34" charset="-128"/>
              </a:rPr>
              <a:t>Wall Street Journal</a:t>
            </a:r>
            <a:endParaRPr lang="en-US" sz="1600" dirty="0">
              <a:solidFill>
                <a:srgbClr val="717073"/>
              </a:solidFill>
              <a:latin typeface="Georgia" panose="02040502050405020303" pitchFamily="18" charset="0"/>
              <a:ea typeface="Adobe Heiti Std R" panose="020B0400000000000000" pitchFamily="34" charset="-128"/>
            </a:endParaRPr>
          </a:p>
          <a:p>
            <a:endParaRPr lang="en-US" sz="1600" dirty="0">
              <a:solidFill>
                <a:srgbClr val="F05133"/>
              </a:solidFill>
              <a:latin typeface="Georgia" panose="02040502050405020303" pitchFamily="18" charset="0"/>
            </a:endParaRPr>
          </a:p>
        </p:txBody>
      </p:sp>
    </p:spTree>
    <p:extLst>
      <p:ext uri="{BB962C8B-B14F-4D97-AF65-F5344CB8AC3E}">
        <p14:creationId xmlns:p14="http://schemas.microsoft.com/office/powerpoint/2010/main" val="392666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Savings Everywhere</a:t>
            </a:r>
            <a:endParaRPr lang="en-US" dirty="0"/>
          </a:p>
        </p:txBody>
      </p:sp>
      <p:pic>
        <p:nvPicPr>
          <p:cNvPr id="4" name="Content Placeholder 3"/>
          <p:cNvPicPr>
            <a:picLocks noGrp="1" noChangeAspect="1"/>
          </p:cNvPicPr>
          <p:nvPr>
            <p:ph idx="1"/>
          </p:nvPr>
        </p:nvPicPr>
        <p:blipFill>
          <a:blip r:embed="rId2"/>
          <a:stretch>
            <a:fillRect/>
          </a:stretch>
        </p:blipFill>
        <p:spPr>
          <a:xfrm>
            <a:off x="1658574" y="1835832"/>
            <a:ext cx="5672160" cy="3586163"/>
          </a:xfrm>
          <a:prstGeom prst="rect">
            <a:avLst/>
          </a:prstGeom>
        </p:spPr>
      </p:pic>
      <p:sp>
        <p:nvSpPr>
          <p:cNvPr id="5" name="Oval 4"/>
          <p:cNvSpPr/>
          <p:nvPr/>
        </p:nvSpPr>
        <p:spPr>
          <a:xfrm>
            <a:off x="3638550" y="2438399"/>
            <a:ext cx="676275" cy="390525"/>
          </a:xfrm>
          <a:prstGeom prst="ellipse">
            <a:avLst/>
          </a:prstGeom>
          <a:noFill/>
          <a:ln w="28575">
            <a:solidFill>
              <a:srgbClr val="F05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p:nvPr/>
        </p:nvSpPr>
        <p:spPr>
          <a:xfrm>
            <a:off x="2838450" y="2895600"/>
            <a:ext cx="800100" cy="312055"/>
          </a:xfrm>
          <a:prstGeom prst="ellipse">
            <a:avLst/>
          </a:prstGeom>
          <a:noFill/>
          <a:ln w="28575">
            <a:solidFill>
              <a:srgbClr val="F05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3638550" y="3971925"/>
            <a:ext cx="533400" cy="247516"/>
          </a:xfrm>
          <a:prstGeom prst="ellipse">
            <a:avLst/>
          </a:prstGeom>
          <a:noFill/>
          <a:ln w="28575">
            <a:solidFill>
              <a:srgbClr val="F05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2657476" y="4352925"/>
            <a:ext cx="895350" cy="304800"/>
          </a:xfrm>
          <a:prstGeom prst="ellipse">
            <a:avLst/>
          </a:prstGeom>
          <a:noFill/>
          <a:ln w="28575">
            <a:solidFill>
              <a:srgbClr val="F05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4429125" y="1835833"/>
            <a:ext cx="1114425" cy="307292"/>
          </a:xfrm>
          <a:prstGeom prst="ellipse">
            <a:avLst/>
          </a:prstGeom>
          <a:noFill/>
          <a:ln w="28575">
            <a:solidFill>
              <a:srgbClr val="F05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5429250" y="2438398"/>
            <a:ext cx="685800" cy="200027"/>
          </a:xfrm>
          <a:prstGeom prst="ellipse">
            <a:avLst/>
          </a:prstGeom>
          <a:noFill/>
          <a:ln w="28575">
            <a:solidFill>
              <a:srgbClr val="F051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20554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panose="020B0604020202020204" pitchFamily="34" charset="0"/>
                <a:cs typeface="Arial" panose="020B0604020202020204" pitchFamily="34" charset="0"/>
              </a:rPr>
              <a:t>Other resources</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sz="2400" dirty="0" smtClean="0">
                <a:solidFill>
                  <a:srgbClr val="717073"/>
                </a:solidFill>
                <a:latin typeface="Arial" panose="020B0604020202020204" pitchFamily="34" charset="0"/>
                <a:cs typeface="Arial" panose="020B0604020202020204" pitchFamily="34" charset="0"/>
              </a:rPr>
              <a:t>Social media (@</a:t>
            </a:r>
            <a:r>
              <a:rPr lang="en-US" sz="2400" dirty="0" err="1" smtClean="0">
                <a:solidFill>
                  <a:srgbClr val="717073"/>
                </a:solidFill>
                <a:latin typeface="Arial" panose="020B0604020202020204" pitchFamily="34" charset="0"/>
                <a:cs typeface="Arial" panose="020B0604020202020204" pitchFamily="34" charset="0"/>
              </a:rPr>
              <a:t>OurHospitals</a:t>
            </a:r>
            <a:r>
              <a:rPr lang="en-US" sz="2400" dirty="0" smtClean="0">
                <a:solidFill>
                  <a:srgbClr val="717073"/>
                </a:solidFill>
                <a:latin typeface="Arial" panose="020B0604020202020204" pitchFamily="34" charset="0"/>
                <a:cs typeface="Arial" panose="020B0604020202020204" pitchFamily="34" charset="0"/>
              </a:rPr>
              <a:t>)</a:t>
            </a:r>
          </a:p>
          <a:p>
            <a:r>
              <a:rPr lang="en-US" sz="2400" dirty="0" smtClean="0">
                <a:solidFill>
                  <a:srgbClr val="717073"/>
                </a:solidFill>
                <a:latin typeface="Arial" panose="020B0604020202020204" pitchFamily="34" charset="0"/>
                <a:cs typeface="Arial" panose="020B0604020202020204" pitchFamily="34" charset="0"/>
              </a:rPr>
              <a:t>essentialhospitals.org</a:t>
            </a:r>
          </a:p>
          <a:p>
            <a:r>
              <a:rPr lang="en-US" sz="2400" dirty="0" smtClean="0">
                <a:solidFill>
                  <a:srgbClr val="717073"/>
                </a:solidFill>
                <a:latin typeface="Arial" panose="020B0604020202020204" pitchFamily="34" charset="0"/>
                <a:cs typeface="Arial" panose="020B0604020202020204" pitchFamily="34" charset="0"/>
              </a:rPr>
              <a:t>Essential Insights blog</a:t>
            </a:r>
          </a:p>
          <a:p>
            <a:r>
              <a:rPr lang="en-US" sz="2400" i="1" dirty="0" smtClean="0">
                <a:solidFill>
                  <a:srgbClr val="717073"/>
                </a:solidFill>
                <a:latin typeface="Arial" panose="020B0604020202020204" pitchFamily="34" charset="0"/>
                <a:cs typeface="Arial" panose="020B0604020202020204" pitchFamily="34" charset="0"/>
              </a:rPr>
              <a:t>Walls Down</a:t>
            </a:r>
            <a:r>
              <a:rPr lang="en-US" sz="2400" dirty="0" smtClean="0">
                <a:solidFill>
                  <a:srgbClr val="717073"/>
                </a:solidFill>
                <a:latin typeface="Arial" panose="020B0604020202020204" pitchFamily="34" charset="0"/>
                <a:cs typeface="Arial" panose="020B0604020202020204" pitchFamily="34" charset="0"/>
              </a:rPr>
              <a:t> (wallsdownmag.org)</a:t>
            </a:r>
          </a:p>
          <a:p>
            <a:r>
              <a:rPr lang="en-US" sz="2400" dirty="0" smtClean="0">
                <a:solidFill>
                  <a:srgbClr val="717073"/>
                </a:solidFill>
                <a:latin typeface="Arial" panose="020B0604020202020204" pitchFamily="34" charset="0"/>
                <a:cs typeface="Arial" panose="020B0604020202020204" pitchFamily="34" charset="0"/>
              </a:rPr>
              <a:t>Member stories</a:t>
            </a:r>
            <a:endParaRPr lang="en-US" sz="2400" dirty="0">
              <a:solidFill>
                <a:srgbClr val="71707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13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THANK YOU</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9827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SAVINGS Through Patient Story</a:t>
            </a:r>
            <a:endParaRPr lang="en-US" dirty="0"/>
          </a:p>
        </p:txBody>
      </p:sp>
      <p:sp>
        <p:nvSpPr>
          <p:cNvPr id="3" name="Content Placeholder 2"/>
          <p:cNvSpPr>
            <a:spLocks noGrp="1"/>
          </p:cNvSpPr>
          <p:nvPr>
            <p:ph idx="1"/>
          </p:nvPr>
        </p:nvSpPr>
        <p:spPr/>
        <p:txBody>
          <a:bodyPr/>
          <a:lstStyle/>
          <a:p>
            <a:pPr marL="0" indent="0">
              <a:buNone/>
            </a:pPr>
            <a:r>
              <a:rPr lang="en-US" b="1" dirty="0"/>
              <a:t>Hennepin County Medical Center Patient </a:t>
            </a:r>
            <a:r>
              <a:rPr lang="en-US" b="1" dirty="0" smtClean="0"/>
              <a:t>Story </a:t>
            </a:r>
          </a:p>
          <a:p>
            <a:r>
              <a:rPr lang="en-US" dirty="0" smtClean="0"/>
              <a:t>USE #1 – 340B savings led to better care management, better patient health, and thus – even more savings in patient care.</a:t>
            </a:r>
            <a:endParaRPr lang="en-US" dirty="0"/>
          </a:p>
        </p:txBody>
      </p:sp>
    </p:spTree>
    <p:extLst>
      <p:ext uri="{BB962C8B-B14F-4D97-AF65-F5344CB8AC3E}">
        <p14:creationId xmlns:p14="http://schemas.microsoft.com/office/powerpoint/2010/main" val="230937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Three main messages</a:t>
            </a:r>
            <a:endParaRPr lang="en-US" dirty="0"/>
          </a:p>
        </p:txBody>
      </p:sp>
      <p:sp>
        <p:nvSpPr>
          <p:cNvPr id="3" name="Content Placeholder 2"/>
          <p:cNvSpPr>
            <a:spLocks noGrp="1"/>
          </p:cNvSpPr>
          <p:nvPr>
            <p:ph idx="1"/>
          </p:nvPr>
        </p:nvSpPr>
        <p:spPr/>
        <p:txBody>
          <a:bodyPr/>
          <a:lstStyle/>
          <a:p>
            <a:r>
              <a:rPr lang="en-US" b="1" dirty="0"/>
              <a:t>SAVINGS </a:t>
            </a:r>
            <a:r>
              <a:rPr lang="en-US" dirty="0"/>
              <a:t>– 340B creates savings for everyone.</a:t>
            </a:r>
            <a:endParaRPr lang="en-US" b="1" dirty="0"/>
          </a:p>
          <a:p>
            <a:r>
              <a:rPr lang="en-US" b="1" dirty="0" smtClean="0"/>
              <a:t>CONSTITUENTS – </a:t>
            </a:r>
            <a:r>
              <a:rPr lang="en-US" dirty="0" smtClean="0"/>
              <a:t>340B matters to voters.</a:t>
            </a:r>
            <a:endParaRPr lang="en-US" b="1" dirty="0"/>
          </a:p>
        </p:txBody>
      </p:sp>
    </p:spTree>
    <p:extLst>
      <p:ext uri="{BB962C8B-B14F-4D97-AF65-F5344CB8AC3E}">
        <p14:creationId xmlns:p14="http://schemas.microsoft.com/office/powerpoint/2010/main" val="32928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Taxpayers THroughout</a:t>
            </a:r>
            <a:endParaRPr lang="en-US" dirty="0"/>
          </a:p>
        </p:txBody>
      </p:sp>
      <p:pic>
        <p:nvPicPr>
          <p:cNvPr id="8" name="Content Placeholder 7"/>
          <p:cNvPicPr>
            <a:picLocks noGrp="1" noChangeAspect="1"/>
          </p:cNvPicPr>
          <p:nvPr>
            <p:ph idx="1"/>
          </p:nvPr>
        </p:nvPicPr>
        <p:blipFill>
          <a:blip r:embed="rId2"/>
          <a:srcRect l="-40130" r="-40130"/>
          <a:stretch>
            <a:fillRect/>
          </a:stretch>
        </p:blipFill>
        <p:spPr>
          <a:xfrm>
            <a:off x="694620" y="1381760"/>
            <a:ext cx="7993656" cy="3921760"/>
          </a:xfrm>
        </p:spPr>
      </p:pic>
      <p:sp>
        <p:nvSpPr>
          <p:cNvPr id="9" name="Oval 8"/>
          <p:cNvSpPr/>
          <p:nvPr/>
        </p:nvSpPr>
        <p:spPr>
          <a:xfrm>
            <a:off x="3718560" y="3454400"/>
            <a:ext cx="904240" cy="314960"/>
          </a:xfrm>
          <a:prstGeom prst="ellipse">
            <a:avLst/>
          </a:prstGeom>
          <a:noFill/>
          <a:ln w="19050">
            <a:solidFill>
              <a:srgbClr val="00AE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
        <p:nvSpPr>
          <p:cNvPr id="10" name="Oval 9"/>
          <p:cNvSpPr/>
          <p:nvPr/>
        </p:nvSpPr>
        <p:spPr>
          <a:xfrm>
            <a:off x="2418080" y="4754880"/>
            <a:ext cx="1107440" cy="284480"/>
          </a:xfrm>
          <a:prstGeom prst="ellipse">
            <a:avLst/>
          </a:prstGeom>
          <a:noFill/>
          <a:ln w="19050">
            <a:solidFill>
              <a:srgbClr val="00AE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
        <p:nvSpPr>
          <p:cNvPr id="11" name="Oval 10"/>
          <p:cNvSpPr/>
          <p:nvPr/>
        </p:nvSpPr>
        <p:spPr>
          <a:xfrm>
            <a:off x="5608320" y="1310640"/>
            <a:ext cx="904240" cy="314960"/>
          </a:xfrm>
          <a:prstGeom prst="ellipse">
            <a:avLst/>
          </a:prstGeom>
          <a:noFill/>
          <a:ln w="19050">
            <a:solidFill>
              <a:srgbClr val="00AE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
        <p:nvSpPr>
          <p:cNvPr id="13" name="Oval 12"/>
          <p:cNvSpPr/>
          <p:nvPr/>
        </p:nvSpPr>
        <p:spPr>
          <a:xfrm flipV="1">
            <a:off x="5476240" y="5039359"/>
            <a:ext cx="782320" cy="375919"/>
          </a:xfrm>
          <a:prstGeom prst="ellipse">
            <a:avLst/>
          </a:prstGeom>
          <a:noFill/>
          <a:ln w="19050">
            <a:solidFill>
              <a:srgbClr val="00AE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Tree>
    <p:extLst>
      <p:ext uri="{BB962C8B-B14F-4D97-AF65-F5344CB8AC3E}">
        <p14:creationId xmlns:p14="http://schemas.microsoft.com/office/powerpoint/2010/main" val="2139873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people you represent</a:t>
            </a:r>
            <a:endParaRPr lang="en-US" dirty="0"/>
          </a:p>
        </p:txBody>
      </p:sp>
      <p:pic>
        <p:nvPicPr>
          <p:cNvPr id="4" name="Content Placeholder 3"/>
          <p:cNvPicPr>
            <a:picLocks noGrp="1" noChangeAspect="1"/>
          </p:cNvPicPr>
          <p:nvPr>
            <p:ph idx="1"/>
          </p:nvPr>
        </p:nvPicPr>
        <p:blipFill>
          <a:blip r:embed="rId2"/>
          <a:srcRect l="-17299" r="-17299"/>
          <a:stretch>
            <a:fillRect/>
          </a:stretch>
        </p:blipFill>
        <p:spPr>
          <a:xfrm>
            <a:off x="693144" y="1600200"/>
            <a:ext cx="7993656" cy="3585467"/>
          </a:xfrm>
        </p:spPr>
      </p:pic>
      <p:sp>
        <p:nvSpPr>
          <p:cNvPr id="6" name="Oval 5"/>
          <p:cNvSpPr/>
          <p:nvPr/>
        </p:nvSpPr>
        <p:spPr>
          <a:xfrm>
            <a:off x="1371600" y="2611120"/>
            <a:ext cx="5923280" cy="1168400"/>
          </a:xfrm>
          <a:prstGeom prst="ellipse">
            <a:avLst/>
          </a:prstGeom>
          <a:noFill/>
          <a:ln w="28575" cmpd="sng">
            <a:solidFill>
              <a:srgbClr val="00AE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Tree>
    <p:extLst>
      <p:ext uri="{BB962C8B-B14F-4D97-AF65-F5344CB8AC3E}">
        <p14:creationId xmlns:p14="http://schemas.microsoft.com/office/powerpoint/2010/main" val="3131950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Taxpayers save or Taxpayers Pay</a:t>
            </a:r>
            <a:endParaRPr lang="en-US" dirty="0"/>
          </a:p>
        </p:txBody>
      </p:sp>
      <p:pic>
        <p:nvPicPr>
          <p:cNvPr id="4" name="Content Placeholder 3"/>
          <p:cNvPicPr>
            <a:picLocks noGrp="1" noChangeAspect="1"/>
          </p:cNvPicPr>
          <p:nvPr>
            <p:ph idx="1"/>
          </p:nvPr>
        </p:nvPicPr>
        <p:blipFill>
          <a:blip r:embed="rId2"/>
          <a:srcRect l="-40024" r="-40024"/>
          <a:stretch>
            <a:fillRect/>
          </a:stretch>
        </p:blipFill>
        <p:spPr/>
      </p:pic>
      <p:sp>
        <p:nvSpPr>
          <p:cNvPr id="5" name="Oval 4"/>
          <p:cNvSpPr/>
          <p:nvPr/>
        </p:nvSpPr>
        <p:spPr>
          <a:xfrm>
            <a:off x="2418080" y="3108960"/>
            <a:ext cx="4368800" cy="528320"/>
          </a:xfrm>
          <a:prstGeom prst="ellipse">
            <a:avLst/>
          </a:prstGeom>
          <a:noFill/>
          <a:ln w="28575" cmpd="sng">
            <a:solidFill>
              <a:srgbClr val="00AE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
        <p:nvSpPr>
          <p:cNvPr id="6" name="Oval 5"/>
          <p:cNvSpPr/>
          <p:nvPr/>
        </p:nvSpPr>
        <p:spPr>
          <a:xfrm>
            <a:off x="2184400" y="4257041"/>
            <a:ext cx="4754880" cy="928626"/>
          </a:xfrm>
          <a:prstGeom prst="ellipse">
            <a:avLst/>
          </a:prstGeom>
          <a:noFill/>
          <a:ln w="28575" cmpd="sng">
            <a:solidFill>
              <a:srgbClr val="00AE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EEF"/>
              </a:solidFill>
            </a:endParaRPr>
          </a:p>
        </p:txBody>
      </p:sp>
    </p:spTree>
    <p:extLst>
      <p:ext uri="{BB962C8B-B14F-4D97-AF65-F5344CB8AC3E}">
        <p14:creationId xmlns:p14="http://schemas.microsoft.com/office/powerpoint/2010/main" val="890006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3954</TotalTime>
  <Words>2480</Words>
  <Application>Microsoft Office PowerPoint</Application>
  <PresentationFormat>On-screen Show (4:3)</PresentationFormat>
  <Paragraphs>205</Paragraphs>
  <Slides>41</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41</vt:i4>
      </vt:variant>
    </vt:vector>
  </HeadingPairs>
  <TitlesOfParts>
    <vt:vector size="54" baseType="lpstr">
      <vt:lpstr>Adobe Heiti Std R</vt:lpstr>
      <vt:lpstr>Arial</vt:lpstr>
      <vt:lpstr>Cabin</vt:lpstr>
      <vt:lpstr>Cabin Bold</vt:lpstr>
      <vt:lpstr>Cabin Bold</vt:lpstr>
      <vt:lpstr>Cabin Regular</vt:lpstr>
      <vt:lpstr>Calibri</vt:lpstr>
      <vt:lpstr>Georgia</vt:lpstr>
      <vt:lpstr>Lucida Grande</vt:lpstr>
      <vt:lpstr>2_Custom Design</vt:lpstr>
      <vt:lpstr>1_Custom Design</vt:lpstr>
      <vt:lpstr>3_Custom Design</vt:lpstr>
      <vt:lpstr>4_Custom Design</vt:lpstr>
      <vt:lpstr>PowerPoint Presentation</vt:lpstr>
      <vt:lpstr>Three Main Messages </vt:lpstr>
      <vt:lpstr>SAVINGS in Bold</vt:lpstr>
      <vt:lpstr>Savings Everywhere</vt:lpstr>
      <vt:lpstr>SAVINGS Through Patient Story</vt:lpstr>
      <vt:lpstr>Three main messages</vt:lpstr>
      <vt:lpstr>Taxpayers THroughout</vt:lpstr>
      <vt:lpstr>The people you represent</vt:lpstr>
      <vt:lpstr>Taxpayers save or Taxpayers Pay</vt:lpstr>
      <vt:lpstr>Three main messages</vt:lpstr>
      <vt:lpstr>Data highlight pharma profits</vt:lpstr>
      <vt:lpstr>Profits Vs. Savings</vt:lpstr>
      <vt:lpstr>Public-Facing Messaging</vt:lpstr>
      <vt:lpstr>In Closing</vt:lpstr>
      <vt:lpstr>Data highlight cost of drugs without 340B</vt:lpstr>
      <vt:lpstr>340B TESTIMONY</vt:lpstr>
      <vt:lpstr>A law-abiding program</vt:lpstr>
      <vt:lpstr>NOT a financial burden</vt:lpstr>
      <vt:lpstr>Patient story shows 340b works</vt:lpstr>
      <vt:lpstr>Data say Protect 340B</vt:lpstr>
      <vt:lpstr>340b motivation, inspiration</vt:lpstr>
      <vt:lpstr>Patient story is effective advocacy</vt:lpstr>
      <vt:lpstr>340B as part of a larger picture</vt:lpstr>
      <vt:lpstr>Patient story re-imagined</vt:lpstr>
      <vt:lpstr>Words resonate</vt:lpstr>
      <vt:lpstr>MAKING YOUR CASE WITH DATA</vt:lpstr>
      <vt:lpstr>Data: Use it Sparingly</vt:lpstr>
      <vt:lpstr>DATA: Consider your audience</vt:lpstr>
      <vt:lpstr>Essential hospitals, vital data</vt:lpstr>
      <vt:lpstr>Critical services</vt:lpstr>
      <vt:lpstr>Patient demographics</vt:lpstr>
      <vt:lpstr>Uncompensated care</vt:lpstr>
      <vt:lpstr>Hospital finances</vt:lpstr>
      <vt:lpstr>Requesting custom data</vt:lpstr>
      <vt:lpstr>More custom data resources</vt:lpstr>
      <vt:lpstr>More custom data resources</vt:lpstr>
      <vt:lpstr>SPEAKING WITH ONE VOICE</vt:lpstr>
      <vt:lpstr>Talking points</vt:lpstr>
      <vt:lpstr>Media support</vt:lpstr>
      <vt:lpstr>Other resources</vt:lpstr>
      <vt:lpstr>THANK YOU</vt:lpstr>
    </vt:vector>
  </TitlesOfParts>
  <Company>MESH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Bullock</dc:creator>
  <cp:lastModifiedBy>Carl Graziano</cp:lastModifiedBy>
  <cp:revision>148</cp:revision>
  <dcterms:created xsi:type="dcterms:W3CDTF">2013-06-05T17:38:40Z</dcterms:created>
  <dcterms:modified xsi:type="dcterms:W3CDTF">2015-06-19T18:52:21Z</dcterms:modified>
</cp:coreProperties>
</file>